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57"/>
  </p:notesMasterIdLst>
  <p:sldIdLst>
    <p:sldId id="967" r:id="rId2"/>
    <p:sldId id="256" r:id="rId3"/>
    <p:sldId id="257" r:id="rId4"/>
    <p:sldId id="1239" r:id="rId5"/>
    <p:sldId id="1238" r:id="rId6"/>
    <p:sldId id="1040" r:id="rId7"/>
    <p:sldId id="1039" r:id="rId8"/>
    <p:sldId id="1244" r:id="rId9"/>
    <p:sldId id="1235" r:id="rId10"/>
    <p:sldId id="1232" r:id="rId11"/>
    <p:sldId id="1233" r:id="rId12"/>
    <p:sldId id="1234" r:id="rId13"/>
    <p:sldId id="259" r:id="rId14"/>
    <p:sldId id="260" r:id="rId15"/>
    <p:sldId id="261" r:id="rId16"/>
    <p:sldId id="262" r:id="rId17"/>
    <p:sldId id="996" r:id="rId18"/>
    <p:sldId id="921" r:id="rId19"/>
    <p:sldId id="924" r:id="rId20"/>
    <p:sldId id="922" r:id="rId21"/>
    <p:sldId id="281" r:id="rId22"/>
    <p:sldId id="926" r:id="rId23"/>
    <p:sldId id="1245" r:id="rId24"/>
    <p:sldId id="948" r:id="rId25"/>
    <p:sldId id="1227" r:id="rId26"/>
    <p:sldId id="997" r:id="rId27"/>
    <p:sldId id="1003" r:id="rId28"/>
    <p:sldId id="1237" r:id="rId29"/>
    <p:sldId id="936" r:id="rId30"/>
    <p:sldId id="998" r:id="rId31"/>
    <p:sldId id="968" r:id="rId32"/>
    <p:sldId id="966" r:id="rId33"/>
    <p:sldId id="961" r:id="rId34"/>
    <p:sldId id="947" r:id="rId35"/>
    <p:sldId id="1033" r:id="rId36"/>
    <p:sldId id="980" r:id="rId37"/>
    <p:sldId id="992" r:id="rId38"/>
    <p:sldId id="1246" r:id="rId39"/>
    <p:sldId id="1247" r:id="rId40"/>
    <p:sldId id="1023" r:id="rId41"/>
    <p:sldId id="1010" r:id="rId42"/>
    <p:sldId id="869" r:id="rId43"/>
    <p:sldId id="1240" r:id="rId44"/>
    <p:sldId id="1241" r:id="rId45"/>
    <p:sldId id="925" r:id="rId46"/>
    <p:sldId id="1005" r:id="rId47"/>
    <p:sldId id="910" r:id="rId48"/>
    <p:sldId id="1236" r:id="rId49"/>
    <p:sldId id="923" r:id="rId50"/>
    <p:sldId id="902" r:id="rId51"/>
    <p:sldId id="1242" r:id="rId52"/>
    <p:sldId id="264" r:id="rId53"/>
    <p:sldId id="1243" r:id="rId54"/>
    <p:sldId id="1248" r:id="rId55"/>
    <p:sldId id="1225" r:id="rId56"/>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D5BAD9-0E6B-4CD5-956E-A878BD9A5F84}" v="225" dt="2025-11-06T12:18:32.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536" y="6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ata2.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2.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7E6EB5-D628-4845-936A-B426D26FA1DB}" type="doc">
      <dgm:prSet loTypeId="urn:microsoft.com/office/officeart/2018/2/layout/IconVerticalSolidList" loCatId="icon" qsTypeId="urn:microsoft.com/office/officeart/2005/8/quickstyle/simple1" qsCatId="simple" csTypeId="urn:microsoft.com/office/officeart/2005/8/colors/accent6_2" csCatId="accent6" phldr="1"/>
      <dgm:spPr/>
      <dgm:t>
        <a:bodyPr/>
        <a:lstStyle/>
        <a:p>
          <a:endParaRPr lang="en-US"/>
        </a:p>
      </dgm:t>
    </dgm:pt>
    <dgm:pt modelId="{6F1F85DE-C2BE-43D2-A8D5-5795DC15FB2D}">
      <dgm:prSet/>
      <dgm:spPr/>
      <dgm:t>
        <a:bodyPr/>
        <a:lstStyle/>
        <a:p>
          <a:pPr>
            <a:lnSpc>
              <a:spcPct val="100000"/>
            </a:lnSpc>
          </a:pPr>
          <a:r>
            <a:rPr lang="nb-NO"/>
            <a:t>Stakeholders</a:t>
          </a:r>
          <a:endParaRPr lang="en-US"/>
        </a:p>
      </dgm:t>
    </dgm:pt>
    <dgm:pt modelId="{34A89418-D80B-4FE3-BDCC-BCEB45BDC97A}" type="parTrans" cxnId="{8DF4B77F-BD00-47BF-80DE-C55D6D609332}">
      <dgm:prSet/>
      <dgm:spPr/>
      <dgm:t>
        <a:bodyPr/>
        <a:lstStyle/>
        <a:p>
          <a:endParaRPr lang="en-US"/>
        </a:p>
      </dgm:t>
    </dgm:pt>
    <dgm:pt modelId="{35F845BD-FE60-4F08-BE77-C0E6B3969F6B}" type="sibTrans" cxnId="{8DF4B77F-BD00-47BF-80DE-C55D6D609332}">
      <dgm:prSet/>
      <dgm:spPr/>
      <dgm:t>
        <a:bodyPr/>
        <a:lstStyle/>
        <a:p>
          <a:endParaRPr lang="en-US"/>
        </a:p>
      </dgm:t>
    </dgm:pt>
    <dgm:pt modelId="{71D810E7-032F-4EEE-A260-03FED5CD9C58}">
      <dgm:prSet/>
      <dgm:spPr/>
      <dgm:t>
        <a:bodyPr/>
        <a:lstStyle/>
        <a:p>
          <a:pPr>
            <a:lnSpc>
              <a:spcPct val="100000"/>
            </a:lnSpc>
          </a:pPr>
          <a:r>
            <a:rPr lang="nb-NO"/>
            <a:t>Status </a:t>
          </a:r>
          <a:r>
            <a:rPr lang="nb-NO" err="1"/>
            <a:t>quo</a:t>
          </a:r>
          <a:endParaRPr lang="en-US"/>
        </a:p>
      </dgm:t>
    </dgm:pt>
    <dgm:pt modelId="{400A5734-71B0-4CAB-A0C9-FBB3F3C2289E}" type="parTrans" cxnId="{9A32D568-BCF4-441F-BCFD-945B6E05ACC5}">
      <dgm:prSet/>
      <dgm:spPr/>
      <dgm:t>
        <a:bodyPr/>
        <a:lstStyle/>
        <a:p>
          <a:endParaRPr lang="en-US"/>
        </a:p>
      </dgm:t>
    </dgm:pt>
    <dgm:pt modelId="{14A0E928-CEEB-4C60-AF3D-2B154722F0BB}" type="sibTrans" cxnId="{9A32D568-BCF4-441F-BCFD-945B6E05ACC5}">
      <dgm:prSet/>
      <dgm:spPr/>
      <dgm:t>
        <a:bodyPr/>
        <a:lstStyle/>
        <a:p>
          <a:endParaRPr lang="en-US"/>
        </a:p>
      </dgm:t>
    </dgm:pt>
    <dgm:pt modelId="{A7062ED8-8AD9-4EBE-BF8B-50763C87F5DD}">
      <dgm:prSet/>
      <dgm:spPr/>
      <dgm:t>
        <a:bodyPr/>
        <a:lstStyle/>
        <a:p>
          <a:pPr>
            <a:lnSpc>
              <a:spcPct val="100000"/>
            </a:lnSpc>
          </a:pPr>
          <a:r>
            <a:rPr lang="nb-NO"/>
            <a:t>Goal</a:t>
          </a:r>
          <a:endParaRPr lang="en-US"/>
        </a:p>
      </dgm:t>
    </dgm:pt>
    <dgm:pt modelId="{D8172871-378E-4ACB-8A4E-FC8AEF97520A}" type="parTrans" cxnId="{EE395326-C73B-4F4B-AF42-6325FDE16AC9}">
      <dgm:prSet/>
      <dgm:spPr/>
      <dgm:t>
        <a:bodyPr/>
        <a:lstStyle/>
        <a:p>
          <a:endParaRPr lang="en-US"/>
        </a:p>
      </dgm:t>
    </dgm:pt>
    <dgm:pt modelId="{BC2A797E-E347-43FA-85AC-3E6F551EFF38}" type="sibTrans" cxnId="{EE395326-C73B-4F4B-AF42-6325FDE16AC9}">
      <dgm:prSet/>
      <dgm:spPr/>
      <dgm:t>
        <a:bodyPr/>
        <a:lstStyle/>
        <a:p>
          <a:endParaRPr lang="en-US"/>
        </a:p>
      </dgm:t>
    </dgm:pt>
    <dgm:pt modelId="{E002D3DC-A83E-48C9-9419-0141046D8B89}">
      <dgm:prSet/>
      <dgm:spPr/>
      <dgm:t>
        <a:bodyPr/>
        <a:lstStyle/>
        <a:p>
          <a:pPr>
            <a:lnSpc>
              <a:spcPct val="100000"/>
            </a:lnSpc>
          </a:pPr>
          <a:r>
            <a:rPr lang="nb-NO"/>
            <a:t>Type of </a:t>
          </a:r>
          <a:r>
            <a:rPr lang="nb-NO" err="1"/>
            <a:t>Intervention</a:t>
          </a:r>
          <a:endParaRPr lang="en-US"/>
        </a:p>
      </dgm:t>
    </dgm:pt>
    <dgm:pt modelId="{2824F1E7-AFFD-4E6A-92F5-CBB674589B70}" type="parTrans" cxnId="{0D64B031-17BE-4E52-87BB-15049DC26DF7}">
      <dgm:prSet/>
      <dgm:spPr/>
      <dgm:t>
        <a:bodyPr/>
        <a:lstStyle/>
        <a:p>
          <a:endParaRPr lang="en-US"/>
        </a:p>
      </dgm:t>
    </dgm:pt>
    <dgm:pt modelId="{E5C294D5-C779-4864-9828-F4162D5D57E9}" type="sibTrans" cxnId="{0D64B031-17BE-4E52-87BB-15049DC26DF7}">
      <dgm:prSet/>
      <dgm:spPr/>
      <dgm:t>
        <a:bodyPr/>
        <a:lstStyle/>
        <a:p>
          <a:endParaRPr lang="en-US"/>
        </a:p>
      </dgm:t>
    </dgm:pt>
    <dgm:pt modelId="{51508C85-6419-4DB5-9D17-246FBA24CBCB}">
      <dgm:prSet/>
      <dgm:spPr/>
      <dgm:t>
        <a:bodyPr/>
        <a:lstStyle/>
        <a:p>
          <a:pPr>
            <a:lnSpc>
              <a:spcPct val="100000"/>
            </a:lnSpc>
          </a:pPr>
          <a:r>
            <a:rPr lang="nb-NO"/>
            <a:t>Risks </a:t>
          </a:r>
          <a:endParaRPr lang="en-US"/>
        </a:p>
      </dgm:t>
    </dgm:pt>
    <dgm:pt modelId="{B33C17AC-D9F8-4EC4-8941-67A24B8457BE}" type="parTrans" cxnId="{C1DA2AF5-8C1F-40B9-9AC6-7DFA799EAF84}">
      <dgm:prSet/>
      <dgm:spPr/>
      <dgm:t>
        <a:bodyPr/>
        <a:lstStyle/>
        <a:p>
          <a:endParaRPr lang="en-US"/>
        </a:p>
      </dgm:t>
    </dgm:pt>
    <dgm:pt modelId="{E94B249C-3844-4D4C-8E5E-1BB8E2FAD97D}" type="sibTrans" cxnId="{C1DA2AF5-8C1F-40B9-9AC6-7DFA799EAF84}">
      <dgm:prSet/>
      <dgm:spPr/>
      <dgm:t>
        <a:bodyPr/>
        <a:lstStyle/>
        <a:p>
          <a:endParaRPr lang="en-US"/>
        </a:p>
      </dgm:t>
    </dgm:pt>
    <dgm:pt modelId="{C7278423-1EBD-47FF-9178-EC849C096C80}" type="pres">
      <dgm:prSet presAssocID="{B67E6EB5-D628-4845-936A-B426D26FA1DB}" presName="root" presStyleCnt="0">
        <dgm:presLayoutVars>
          <dgm:dir/>
          <dgm:resizeHandles val="exact"/>
        </dgm:presLayoutVars>
      </dgm:prSet>
      <dgm:spPr/>
    </dgm:pt>
    <dgm:pt modelId="{C10874FF-C542-4209-8486-813F6B57A527}" type="pres">
      <dgm:prSet presAssocID="{6F1F85DE-C2BE-43D2-A8D5-5795DC15FB2D}" presName="compNode" presStyleCnt="0"/>
      <dgm:spPr/>
    </dgm:pt>
    <dgm:pt modelId="{F9350FA0-2EBE-4454-BE65-61EAE4570F1D}" type="pres">
      <dgm:prSet presAssocID="{6F1F85DE-C2BE-43D2-A8D5-5795DC15FB2D}" presName="bgRect" presStyleLbl="bgShp" presStyleIdx="0" presStyleCnt="5"/>
      <dgm:spPr/>
    </dgm:pt>
    <dgm:pt modelId="{D9C24885-F0FD-4B15-A165-98D555774461}" type="pres">
      <dgm:prSet presAssocID="{6F1F85DE-C2BE-43D2-A8D5-5795DC15FB2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lp"/>
        </a:ext>
      </dgm:extLst>
    </dgm:pt>
    <dgm:pt modelId="{D15719E2-13EA-4114-B7DB-25FB8A8C4457}" type="pres">
      <dgm:prSet presAssocID="{6F1F85DE-C2BE-43D2-A8D5-5795DC15FB2D}" presName="spaceRect" presStyleCnt="0"/>
      <dgm:spPr/>
    </dgm:pt>
    <dgm:pt modelId="{B804997F-36E7-47B4-999E-A5EEE68E1FB2}" type="pres">
      <dgm:prSet presAssocID="{6F1F85DE-C2BE-43D2-A8D5-5795DC15FB2D}" presName="parTx" presStyleLbl="revTx" presStyleIdx="0" presStyleCnt="5">
        <dgm:presLayoutVars>
          <dgm:chMax val="0"/>
          <dgm:chPref val="0"/>
        </dgm:presLayoutVars>
      </dgm:prSet>
      <dgm:spPr/>
    </dgm:pt>
    <dgm:pt modelId="{8767A3D8-E901-45DF-A076-FE053C97DDC4}" type="pres">
      <dgm:prSet presAssocID="{35F845BD-FE60-4F08-BE77-C0E6B3969F6B}" presName="sibTrans" presStyleCnt="0"/>
      <dgm:spPr/>
    </dgm:pt>
    <dgm:pt modelId="{D58AEA0E-F32C-4617-A850-AB31990B2C23}" type="pres">
      <dgm:prSet presAssocID="{71D810E7-032F-4EEE-A260-03FED5CD9C58}" presName="compNode" presStyleCnt="0"/>
      <dgm:spPr/>
    </dgm:pt>
    <dgm:pt modelId="{43E8A784-6BC7-4FBE-A45F-422EE52E3376}" type="pres">
      <dgm:prSet presAssocID="{71D810E7-032F-4EEE-A260-03FED5CD9C58}" presName="bgRect" presStyleLbl="bgShp" presStyleIdx="1" presStyleCnt="5" custLinFactNeighborX="858" custLinFactNeighborY="9139"/>
      <dgm:spPr/>
    </dgm:pt>
    <dgm:pt modelId="{5E41696B-B3AA-4515-9411-30725DA39E3F}" type="pres">
      <dgm:prSet presAssocID="{71D810E7-032F-4EEE-A260-03FED5CD9C5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gnifying glass"/>
        </a:ext>
      </dgm:extLst>
    </dgm:pt>
    <dgm:pt modelId="{752981E1-878C-41FA-99D8-104BBC574863}" type="pres">
      <dgm:prSet presAssocID="{71D810E7-032F-4EEE-A260-03FED5CD9C58}" presName="spaceRect" presStyleCnt="0"/>
      <dgm:spPr/>
    </dgm:pt>
    <dgm:pt modelId="{4934AFBC-3D6E-426F-9B2E-EE9DC0394E25}" type="pres">
      <dgm:prSet presAssocID="{71D810E7-032F-4EEE-A260-03FED5CD9C58}" presName="parTx" presStyleLbl="revTx" presStyleIdx="1" presStyleCnt="5">
        <dgm:presLayoutVars>
          <dgm:chMax val="0"/>
          <dgm:chPref val="0"/>
        </dgm:presLayoutVars>
      </dgm:prSet>
      <dgm:spPr/>
    </dgm:pt>
    <dgm:pt modelId="{C86898DC-2373-46DF-B669-97E7DED402E5}" type="pres">
      <dgm:prSet presAssocID="{14A0E928-CEEB-4C60-AF3D-2B154722F0BB}" presName="sibTrans" presStyleCnt="0"/>
      <dgm:spPr/>
    </dgm:pt>
    <dgm:pt modelId="{BD48F194-A07D-4D83-92EF-393AA301C494}" type="pres">
      <dgm:prSet presAssocID="{A7062ED8-8AD9-4EBE-BF8B-50763C87F5DD}" presName="compNode" presStyleCnt="0"/>
      <dgm:spPr/>
    </dgm:pt>
    <dgm:pt modelId="{A483447C-1A81-428A-8775-1F9E49A1B814}" type="pres">
      <dgm:prSet presAssocID="{A7062ED8-8AD9-4EBE-BF8B-50763C87F5DD}" presName="bgRect" presStyleLbl="bgShp" presStyleIdx="2" presStyleCnt="5"/>
      <dgm:spPr/>
    </dgm:pt>
    <dgm:pt modelId="{48041C31-0E6B-4D68-9A67-BD1BC7F5C321}" type="pres">
      <dgm:prSet presAssocID="{A7062ED8-8AD9-4EBE-BF8B-50763C87F5D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atabase"/>
        </a:ext>
      </dgm:extLst>
    </dgm:pt>
    <dgm:pt modelId="{E0C43BD3-F0F2-428C-A897-DFD5E6E115FD}" type="pres">
      <dgm:prSet presAssocID="{A7062ED8-8AD9-4EBE-BF8B-50763C87F5DD}" presName="spaceRect" presStyleCnt="0"/>
      <dgm:spPr/>
    </dgm:pt>
    <dgm:pt modelId="{1B5EF282-5CA4-40EE-A39A-0CE42C6651D4}" type="pres">
      <dgm:prSet presAssocID="{A7062ED8-8AD9-4EBE-BF8B-50763C87F5DD}" presName="parTx" presStyleLbl="revTx" presStyleIdx="2" presStyleCnt="5">
        <dgm:presLayoutVars>
          <dgm:chMax val="0"/>
          <dgm:chPref val="0"/>
        </dgm:presLayoutVars>
      </dgm:prSet>
      <dgm:spPr/>
    </dgm:pt>
    <dgm:pt modelId="{FA3BD35C-4F26-4034-AEC9-39B84FB62199}" type="pres">
      <dgm:prSet presAssocID="{BC2A797E-E347-43FA-85AC-3E6F551EFF38}" presName="sibTrans" presStyleCnt="0"/>
      <dgm:spPr/>
    </dgm:pt>
    <dgm:pt modelId="{BAB30C4D-0A1D-4400-B57A-CCF437DA25B0}" type="pres">
      <dgm:prSet presAssocID="{E002D3DC-A83E-48C9-9419-0141046D8B89}" presName="compNode" presStyleCnt="0"/>
      <dgm:spPr/>
    </dgm:pt>
    <dgm:pt modelId="{5E2277B0-04B2-489E-A118-55C9F2DCA28D}" type="pres">
      <dgm:prSet presAssocID="{E002D3DC-A83E-48C9-9419-0141046D8B89}" presName="bgRect" presStyleLbl="bgShp" presStyleIdx="3" presStyleCnt="5"/>
      <dgm:spPr/>
    </dgm:pt>
    <dgm:pt modelId="{FFA3B4A3-D41C-429D-B1D5-64D6CF26EADB}" type="pres">
      <dgm:prSet presAssocID="{E002D3DC-A83E-48C9-9419-0141046D8B8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r chart"/>
        </a:ext>
      </dgm:extLst>
    </dgm:pt>
    <dgm:pt modelId="{0E64DC83-ED92-4772-8490-B85D6D5B68E2}" type="pres">
      <dgm:prSet presAssocID="{E002D3DC-A83E-48C9-9419-0141046D8B89}" presName="spaceRect" presStyleCnt="0"/>
      <dgm:spPr/>
    </dgm:pt>
    <dgm:pt modelId="{43D84695-4252-4CFD-871B-33E8690600B0}" type="pres">
      <dgm:prSet presAssocID="{E002D3DC-A83E-48C9-9419-0141046D8B89}" presName="parTx" presStyleLbl="revTx" presStyleIdx="3" presStyleCnt="5">
        <dgm:presLayoutVars>
          <dgm:chMax val="0"/>
          <dgm:chPref val="0"/>
        </dgm:presLayoutVars>
      </dgm:prSet>
      <dgm:spPr/>
    </dgm:pt>
    <dgm:pt modelId="{91F8B74A-F95D-4BD4-8855-B3B973C0CD77}" type="pres">
      <dgm:prSet presAssocID="{E5C294D5-C779-4864-9828-F4162D5D57E9}" presName="sibTrans" presStyleCnt="0"/>
      <dgm:spPr/>
    </dgm:pt>
    <dgm:pt modelId="{2A3B7996-40E6-4844-A3E8-EC6F9B9212D4}" type="pres">
      <dgm:prSet presAssocID="{51508C85-6419-4DB5-9D17-246FBA24CBCB}" presName="compNode" presStyleCnt="0"/>
      <dgm:spPr/>
    </dgm:pt>
    <dgm:pt modelId="{524D753A-11F8-4DBF-A8E6-0253110FD564}" type="pres">
      <dgm:prSet presAssocID="{51508C85-6419-4DB5-9D17-246FBA24CBCB}" presName="bgRect" presStyleLbl="bgShp" presStyleIdx="4" presStyleCnt="5"/>
      <dgm:spPr/>
    </dgm:pt>
    <dgm:pt modelId="{60101515-7AAD-44C7-B426-C0B8900238C0}" type="pres">
      <dgm:prSet presAssocID="{51508C85-6419-4DB5-9D17-246FBA24CBC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ør"/>
        </a:ext>
      </dgm:extLst>
    </dgm:pt>
    <dgm:pt modelId="{04E01830-E824-4DD0-8866-F1B946E965C5}" type="pres">
      <dgm:prSet presAssocID="{51508C85-6419-4DB5-9D17-246FBA24CBCB}" presName="spaceRect" presStyleCnt="0"/>
      <dgm:spPr/>
    </dgm:pt>
    <dgm:pt modelId="{FEAEF7ED-F197-4D7E-B0E3-08A2975B4901}" type="pres">
      <dgm:prSet presAssocID="{51508C85-6419-4DB5-9D17-246FBA24CBCB}" presName="parTx" presStyleLbl="revTx" presStyleIdx="4" presStyleCnt="5">
        <dgm:presLayoutVars>
          <dgm:chMax val="0"/>
          <dgm:chPref val="0"/>
        </dgm:presLayoutVars>
      </dgm:prSet>
      <dgm:spPr/>
    </dgm:pt>
  </dgm:ptLst>
  <dgm:cxnLst>
    <dgm:cxn modelId="{EE395326-C73B-4F4B-AF42-6325FDE16AC9}" srcId="{B67E6EB5-D628-4845-936A-B426D26FA1DB}" destId="{A7062ED8-8AD9-4EBE-BF8B-50763C87F5DD}" srcOrd="2" destOrd="0" parTransId="{D8172871-378E-4ACB-8A4E-FC8AEF97520A}" sibTransId="{BC2A797E-E347-43FA-85AC-3E6F551EFF38}"/>
    <dgm:cxn modelId="{0D64B031-17BE-4E52-87BB-15049DC26DF7}" srcId="{B67E6EB5-D628-4845-936A-B426D26FA1DB}" destId="{E002D3DC-A83E-48C9-9419-0141046D8B89}" srcOrd="3" destOrd="0" parTransId="{2824F1E7-AFFD-4E6A-92F5-CBB674589B70}" sibTransId="{E5C294D5-C779-4864-9828-F4162D5D57E9}"/>
    <dgm:cxn modelId="{8554F141-CD99-47E5-B72B-C40C30CF46DB}" type="presOf" srcId="{B67E6EB5-D628-4845-936A-B426D26FA1DB}" destId="{C7278423-1EBD-47FF-9178-EC849C096C80}" srcOrd="0" destOrd="0" presId="urn:microsoft.com/office/officeart/2018/2/layout/IconVerticalSolidList"/>
    <dgm:cxn modelId="{9A32D568-BCF4-441F-BCFD-945B6E05ACC5}" srcId="{B67E6EB5-D628-4845-936A-B426D26FA1DB}" destId="{71D810E7-032F-4EEE-A260-03FED5CD9C58}" srcOrd="1" destOrd="0" parTransId="{400A5734-71B0-4CAB-A0C9-FBB3F3C2289E}" sibTransId="{14A0E928-CEEB-4C60-AF3D-2B154722F0BB}"/>
    <dgm:cxn modelId="{A1E6B654-D711-4A4E-B5F0-6AEBC5EFBBFF}" type="presOf" srcId="{71D810E7-032F-4EEE-A260-03FED5CD9C58}" destId="{4934AFBC-3D6E-426F-9B2E-EE9DC0394E25}" srcOrd="0" destOrd="0" presId="urn:microsoft.com/office/officeart/2018/2/layout/IconVerticalSolidList"/>
    <dgm:cxn modelId="{1B1ACA7A-3FB6-4724-91C6-1A2169F29DD4}" type="presOf" srcId="{E002D3DC-A83E-48C9-9419-0141046D8B89}" destId="{43D84695-4252-4CFD-871B-33E8690600B0}" srcOrd="0" destOrd="0" presId="urn:microsoft.com/office/officeart/2018/2/layout/IconVerticalSolidList"/>
    <dgm:cxn modelId="{8DF4B77F-BD00-47BF-80DE-C55D6D609332}" srcId="{B67E6EB5-D628-4845-936A-B426D26FA1DB}" destId="{6F1F85DE-C2BE-43D2-A8D5-5795DC15FB2D}" srcOrd="0" destOrd="0" parTransId="{34A89418-D80B-4FE3-BDCC-BCEB45BDC97A}" sibTransId="{35F845BD-FE60-4F08-BE77-C0E6B3969F6B}"/>
    <dgm:cxn modelId="{1B637983-F291-403F-A04C-D7984C4D74D0}" type="presOf" srcId="{A7062ED8-8AD9-4EBE-BF8B-50763C87F5DD}" destId="{1B5EF282-5CA4-40EE-A39A-0CE42C6651D4}" srcOrd="0" destOrd="0" presId="urn:microsoft.com/office/officeart/2018/2/layout/IconVerticalSolidList"/>
    <dgm:cxn modelId="{5DF69288-B607-457B-BC00-874C45C3F675}" type="presOf" srcId="{6F1F85DE-C2BE-43D2-A8D5-5795DC15FB2D}" destId="{B804997F-36E7-47B4-999E-A5EEE68E1FB2}" srcOrd="0" destOrd="0" presId="urn:microsoft.com/office/officeart/2018/2/layout/IconVerticalSolidList"/>
    <dgm:cxn modelId="{ACE4A9CB-3AC4-4CE2-BCE6-64F6DF7D80FA}" type="presOf" srcId="{51508C85-6419-4DB5-9D17-246FBA24CBCB}" destId="{FEAEF7ED-F197-4D7E-B0E3-08A2975B4901}" srcOrd="0" destOrd="0" presId="urn:microsoft.com/office/officeart/2018/2/layout/IconVerticalSolidList"/>
    <dgm:cxn modelId="{C1DA2AF5-8C1F-40B9-9AC6-7DFA799EAF84}" srcId="{B67E6EB5-D628-4845-936A-B426D26FA1DB}" destId="{51508C85-6419-4DB5-9D17-246FBA24CBCB}" srcOrd="4" destOrd="0" parTransId="{B33C17AC-D9F8-4EC4-8941-67A24B8457BE}" sibTransId="{E94B249C-3844-4D4C-8E5E-1BB8E2FAD97D}"/>
    <dgm:cxn modelId="{86030C8B-B697-4932-BDDA-338C69B46027}" type="presParOf" srcId="{C7278423-1EBD-47FF-9178-EC849C096C80}" destId="{C10874FF-C542-4209-8486-813F6B57A527}" srcOrd="0" destOrd="0" presId="urn:microsoft.com/office/officeart/2018/2/layout/IconVerticalSolidList"/>
    <dgm:cxn modelId="{1DDE2744-7942-4D56-B524-618DF17CDA0B}" type="presParOf" srcId="{C10874FF-C542-4209-8486-813F6B57A527}" destId="{F9350FA0-2EBE-4454-BE65-61EAE4570F1D}" srcOrd="0" destOrd="0" presId="urn:microsoft.com/office/officeart/2018/2/layout/IconVerticalSolidList"/>
    <dgm:cxn modelId="{2907E47F-26B7-4953-95A4-D7E330350647}" type="presParOf" srcId="{C10874FF-C542-4209-8486-813F6B57A527}" destId="{D9C24885-F0FD-4B15-A165-98D555774461}" srcOrd="1" destOrd="0" presId="urn:microsoft.com/office/officeart/2018/2/layout/IconVerticalSolidList"/>
    <dgm:cxn modelId="{E8386689-21A4-40E2-B135-7951606A6293}" type="presParOf" srcId="{C10874FF-C542-4209-8486-813F6B57A527}" destId="{D15719E2-13EA-4114-B7DB-25FB8A8C4457}" srcOrd="2" destOrd="0" presId="urn:microsoft.com/office/officeart/2018/2/layout/IconVerticalSolidList"/>
    <dgm:cxn modelId="{41EE0B2E-BF27-46E1-B105-77491CF8EA28}" type="presParOf" srcId="{C10874FF-C542-4209-8486-813F6B57A527}" destId="{B804997F-36E7-47B4-999E-A5EEE68E1FB2}" srcOrd="3" destOrd="0" presId="urn:microsoft.com/office/officeart/2018/2/layout/IconVerticalSolidList"/>
    <dgm:cxn modelId="{7766917D-F422-43E4-BF3F-EC34F330D8C1}" type="presParOf" srcId="{C7278423-1EBD-47FF-9178-EC849C096C80}" destId="{8767A3D8-E901-45DF-A076-FE053C97DDC4}" srcOrd="1" destOrd="0" presId="urn:microsoft.com/office/officeart/2018/2/layout/IconVerticalSolidList"/>
    <dgm:cxn modelId="{A1EE4A16-EEEC-4E60-A231-090F118CE15A}" type="presParOf" srcId="{C7278423-1EBD-47FF-9178-EC849C096C80}" destId="{D58AEA0E-F32C-4617-A850-AB31990B2C23}" srcOrd="2" destOrd="0" presId="urn:microsoft.com/office/officeart/2018/2/layout/IconVerticalSolidList"/>
    <dgm:cxn modelId="{01C898CD-D932-40B3-AD74-4D9A181377A4}" type="presParOf" srcId="{D58AEA0E-F32C-4617-A850-AB31990B2C23}" destId="{43E8A784-6BC7-4FBE-A45F-422EE52E3376}" srcOrd="0" destOrd="0" presId="urn:microsoft.com/office/officeart/2018/2/layout/IconVerticalSolidList"/>
    <dgm:cxn modelId="{356B51DB-AF76-40E5-B65F-FE6D4C553696}" type="presParOf" srcId="{D58AEA0E-F32C-4617-A850-AB31990B2C23}" destId="{5E41696B-B3AA-4515-9411-30725DA39E3F}" srcOrd="1" destOrd="0" presId="urn:microsoft.com/office/officeart/2018/2/layout/IconVerticalSolidList"/>
    <dgm:cxn modelId="{98225A8C-4FBA-41A1-BA54-AC529E973181}" type="presParOf" srcId="{D58AEA0E-F32C-4617-A850-AB31990B2C23}" destId="{752981E1-878C-41FA-99D8-104BBC574863}" srcOrd="2" destOrd="0" presId="urn:microsoft.com/office/officeart/2018/2/layout/IconVerticalSolidList"/>
    <dgm:cxn modelId="{CE771546-0B5C-4ACD-915A-B312E073F685}" type="presParOf" srcId="{D58AEA0E-F32C-4617-A850-AB31990B2C23}" destId="{4934AFBC-3D6E-426F-9B2E-EE9DC0394E25}" srcOrd="3" destOrd="0" presId="urn:microsoft.com/office/officeart/2018/2/layout/IconVerticalSolidList"/>
    <dgm:cxn modelId="{DD770A0A-1E1A-4509-B080-22AE86877CCC}" type="presParOf" srcId="{C7278423-1EBD-47FF-9178-EC849C096C80}" destId="{C86898DC-2373-46DF-B669-97E7DED402E5}" srcOrd="3" destOrd="0" presId="urn:microsoft.com/office/officeart/2018/2/layout/IconVerticalSolidList"/>
    <dgm:cxn modelId="{B5C35A12-AE9B-447B-8B55-32C07CFE7228}" type="presParOf" srcId="{C7278423-1EBD-47FF-9178-EC849C096C80}" destId="{BD48F194-A07D-4D83-92EF-393AA301C494}" srcOrd="4" destOrd="0" presId="urn:microsoft.com/office/officeart/2018/2/layout/IconVerticalSolidList"/>
    <dgm:cxn modelId="{497C78AF-78A2-4F2B-9C12-0F94172E07AB}" type="presParOf" srcId="{BD48F194-A07D-4D83-92EF-393AA301C494}" destId="{A483447C-1A81-428A-8775-1F9E49A1B814}" srcOrd="0" destOrd="0" presId="urn:microsoft.com/office/officeart/2018/2/layout/IconVerticalSolidList"/>
    <dgm:cxn modelId="{6D0D2235-C5E4-4F5A-AC91-3C7D6AABC9D9}" type="presParOf" srcId="{BD48F194-A07D-4D83-92EF-393AA301C494}" destId="{48041C31-0E6B-4D68-9A67-BD1BC7F5C321}" srcOrd="1" destOrd="0" presId="urn:microsoft.com/office/officeart/2018/2/layout/IconVerticalSolidList"/>
    <dgm:cxn modelId="{15528615-F4B1-4799-A0F4-EB03633B5A87}" type="presParOf" srcId="{BD48F194-A07D-4D83-92EF-393AA301C494}" destId="{E0C43BD3-F0F2-428C-A897-DFD5E6E115FD}" srcOrd="2" destOrd="0" presId="urn:microsoft.com/office/officeart/2018/2/layout/IconVerticalSolidList"/>
    <dgm:cxn modelId="{E358EA9A-A1EF-4C63-93DE-5B263243A1A6}" type="presParOf" srcId="{BD48F194-A07D-4D83-92EF-393AA301C494}" destId="{1B5EF282-5CA4-40EE-A39A-0CE42C6651D4}" srcOrd="3" destOrd="0" presId="urn:microsoft.com/office/officeart/2018/2/layout/IconVerticalSolidList"/>
    <dgm:cxn modelId="{049B5727-063C-4EAE-8FE3-049344D077E5}" type="presParOf" srcId="{C7278423-1EBD-47FF-9178-EC849C096C80}" destId="{FA3BD35C-4F26-4034-AEC9-39B84FB62199}" srcOrd="5" destOrd="0" presId="urn:microsoft.com/office/officeart/2018/2/layout/IconVerticalSolidList"/>
    <dgm:cxn modelId="{ABA78C7B-5E2C-411D-AF44-6A4A78B4ADA0}" type="presParOf" srcId="{C7278423-1EBD-47FF-9178-EC849C096C80}" destId="{BAB30C4D-0A1D-4400-B57A-CCF437DA25B0}" srcOrd="6" destOrd="0" presId="urn:microsoft.com/office/officeart/2018/2/layout/IconVerticalSolidList"/>
    <dgm:cxn modelId="{1BDB5B15-D935-413C-B4BA-091154448CE2}" type="presParOf" srcId="{BAB30C4D-0A1D-4400-B57A-CCF437DA25B0}" destId="{5E2277B0-04B2-489E-A118-55C9F2DCA28D}" srcOrd="0" destOrd="0" presId="urn:microsoft.com/office/officeart/2018/2/layout/IconVerticalSolidList"/>
    <dgm:cxn modelId="{785A5291-8D0F-4404-BF14-46292146C77E}" type="presParOf" srcId="{BAB30C4D-0A1D-4400-B57A-CCF437DA25B0}" destId="{FFA3B4A3-D41C-429D-B1D5-64D6CF26EADB}" srcOrd="1" destOrd="0" presId="urn:microsoft.com/office/officeart/2018/2/layout/IconVerticalSolidList"/>
    <dgm:cxn modelId="{7A2A279D-AC95-42B5-BA85-F6B172A478E3}" type="presParOf" srcId="{BAB30C4D-0A1D-4400-B57A-CCF437DA25B0}" destId="{0E64DC83-ED92-4772-8490-B85D6D5B68E2}" srcOrd="2" destOrd="0" presId="urn:microsoft.com/office/officeart/2018/2/layout/IconVerticalSolidList"/>
    <dgm:cxn modelId="{62771C72-D453-44CF-B803-9B5EE10E28C4}" type="presParOf" srcId="{BAB30C4D-0A1D-4400-B57A-CCF437DA25B0}" destId="{43D84695-4252-4CFD-871B-33E8690600B0}" srcOrd="3" destOrd="0" presId="urn:microsoft.com/office/officeart/2018/2/layout/IconVerticalSolidList"/>
    <dgm:cxn modelId="{46987167-C405-4993-9BAA-57023669AA2D}" type="presParOf" srcId="{C7278423-1EBD-47FF-9178-EC849C096C80}" destId="{91F8B74A-F95D-4BD4-8855-B3B973C0CD77}" srcOrd="7" destOrd="0" presId="urn:microsoft.com/office/officeart/2018/2/layout/IconVerticalSolidList"/>
    <dgm:cxn modelId="{28FFF517-0F74-4201-B3C2-8F472694FC1B}" type="presParOf" srcId="{C7278423-1EBD-47FF-9178-EC849C096C80}" destId="{2A3B7996-40E6-4844-A3E8-EC6F9B9212D4}" srcOrd="8" destOrd="0" presId="urn:microsoft.com/office/officeart/2018/2/layout/IconVerticalSolidList"/>
    <dgm:cxn modelId="{9C49D5AE-2247-4F32-AFA8-B74507A286C8}" type="presParOf" srcId="{2A3B7996-40E6-4844-A3E8-EC6F9B9212D4}" destId="{524D753A-11F8-4DBF-A8E6-0253110FD564}" srcOrd="0" destOrd="0" presId="urn:microsoft.com/office/officeart/2018/2/layout/IconVerticalSolidList"/>
    <dgm:cxn modelId="{FFA73CBF-717C-4C18-8A07-E18BFDA3988E}" type="presParOf" srcId="{2A3B7996-40E6-4844-A3E8-EC6F9B9212D4}" destId="{60101515-7AAD-44C7-B426-C0B8900238C0}" srcOrd="1" destOrd="0" presId="urn:microsoft.com/office/officeart/2018/2/layout/IconVerticalSolidList"/>
    <dgm:cxn modelId="{AC9512E4-B9BC-402D-9AAE-EF7B6C369F77}" type="presParOf" srcId="{2A3B7996-40E6-4844-A3E8-EC6F9B9212D4}" destId="{04E01830-E824-4DD0-8866-F1B946E965C5}" srcOrd="2" destOrd="0" presId="urn:microsoft.com/office/officeart/2018/2/layout/IconVerticalSolidList"/>
    <dgm:cxn modelId="{66313961-C61E-414F-B812-EFC9B4181071}" type="presParOf" srcId="{2A3B7996-40E6-4844-A3E8-EC6F9B9212D4}" destId="{FEAEF7ED-F197-4D7E-B0E3-08A2975B4901}" srcOrd="3" destOrd="0" presId="urn:microsoft.com/office/officeart/2018/2/layout/IconVerticalSoli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7E6EB5-D628-4845-936A-B426D26FA1DB}" type="doc">
      <dgm:prSet loTypeId="urn:microsoft.com/office/officeart/2018/2/layout/IconVerticalSolidList" loCatId="icon" qsTypeId="urn:microsoft.com/office/officeart/2005/8/quickstyle/simple1" qsCatId="simple" csTypeId="urn:microsoft.com/office/officeart/2005/8/colors/accent4_1" csCatId="accent4" phldr="1"/>
      <dgm:spPr/>
      <dgm:t>
        <a:bodyPr/>
        <a:lstStyle/>
        <a:p>
          <a:endParaRPr lang="en-US"/>
        </a:p>
      </dgm:t>
    </dgm:pt>
    <dgm:pt modelId="{6F1F85DE-C2BE-43D2-A8D5-5795DC15FB2D}">
      <dgm:prSet/>
      <dgm:spPr/>
      <dgm:t>
        <a:bodyPr/>
        <a:lstStyle/>
        <a:p>
          <a:pPr>
            <a:lnSpc>
              <a:spcPct val="100000"/>
            </a:lnSpc>
          </a:pPr>
          <a:r>
            <a:rPr lang="nb-NO"/>
            <a:t>Research </a:t>
          </a:r>
          <a:r>
            <a:rPr lang="nb-NO" err="1"/>
            <a:t>question</a:t>
          </a:r>
          <a:endParaRPr lang="en-US"/>
        </a:p>
      </dgm:t>
    </dgm:pt>
    <dgm:pt modelId="{34A89418-D80B-4FE3-BDCC-BCEB45BDC97A}" type="parTrans" cxnId="{8DF4B77F-BD00-47BF-80DE-C55D6D609332}">
      <dgm:prSet/>
      <dgm:spPr/>
      <dgm:t>
        <a:bodyPr/>
        <a:lstStyle/>
        <a:p>
          <a:endParaRPr lang="en-US"/>
        </a:p>
      </dgm:t>
    </dgm:pt>
    <dgm:pt modelId="{35F845BD-FE60-4F08-BE77-C0E6B3969F6B}" type="sibTrans" cxnId="{8DF4B77F-BD00-47BF-80DE-C55D6D609332}">
      <dgm:prSet/>
      <dgm:spPr/>
      <dgm:t>
        <a:bodyPr/>
        <a:lstStyle/>
        <a:p>
          <a:endParaRPr lang="en-US"/>
        </a:p>
      </dgm:t>
    </dgm:pt>
    <dgm:pt modelId="{71D810E7-032F-4EEE-A260-03FED5CD9C58}">
      <dgm:prSet/>
      <dgm:spPr/>
      <dgm:t>
        <a:bodyPr/>
        <a:lstStyle/>
        <a:p>
          <a:pPr>
            <a:lnSpc>
              <a:spcPct val="100000"/>
            </a:lnSpc>
          </a:pPr>
          <a:r>
            <a:rPr lang="nb-NO"/>
            <a:t>Research </a:t>
          </a:r>
          <a:r>
            <a:rPr lang="nb-NO" err="1"/>
            <a:t>method</a:t>
          </a:r>
          <a:endParaRPr lang="en-US"/>
        </a:p>
      </dgm:t>
    </dgm:pt>
    <dgm:pt modelId="{400A5734-71B0-4CAB-A0C9-FBB3F3C2289E}" type="parTrans" cxnId="{9A32D568-BCF4-441F-BCFD-945B6E05ACC5}">
      <dgm:prSet/>
      <dgm:spPr/>
      <dgm:t>
        <a:bodyPr/>
        <a:lstStyle/>
        <a:p>
          <a:endParaRPr lang="en-US"/>
        </a:p>
      </dgm:t>
    </dgm:pt>
    <dgm:pt modelId="{14A0E928-CEEB-4C60-AF3D-2B154722F0BB}" type="sibTrans" cxnId="{9A32D568-BCF4-441F-BCFD-945B6E05ACC5}">
      <dgm:prSet/>
      <dgm:spPr/>
      <dgm:t>
        <a:bodyPr/>
        <a:lstStyle/>
        <a:p>
          <a:endParaRPr lang="en-US"/>
        </a:p>
      </dgm:t>
    </dgm:pt>
    <dgm:pt modelId="{A7062ED8-8AD9-4EBE-BF8B-50763C87F5DD}">
      <dgm:prSet/>
      <dgm:spPr/>
      <dgm:t>
        <a:bodyPr/>
        <a:lstStyle/>
        <a:p>
          <a:pPr>
            <a:lnSpc>
              <a:spcPct val="100000"/>
            </a:lnSpc>
          </a:pPr>
          <a:r>
            <a:rPr lang="nb-NO"/>
            <a:t>Data collection </a:t>
          </a:r>
          <a:endParaRPr lang="en-US"/>
        </a:p>
      </dgm:t>
    </dgm:pt>
    <dgm:pt modelId="{D8172871-378E-4ACB-8A4E-FC8AEF97520A}" type="parTrans" cxnId="{EE395326-C73B-4F4B-AF42-6325FDE16AC9}">
      <dgm:prSet/>
      <dgm:spPr/>
      <dgm:t>
        <a:bodyPr/>
        <a:lstStyle/>
        <a:p>
          <a:endParaRPr lang="en-US"/>
        </a:p>
      </dgm:t>
    </dgm:pt>
    <dgm:pt modelId="{BC2A797E-E347-43FA-85AC-3E6F551EFF38}" type="sibTrans" cxnId="{EE395326-C73B-4F4B-AF42-6325FDE16AC9}">
      <dgm:prSet/>
      <dgm:spPr/>
      <dgm:t>
        <a:bodyPr/>
        <a:lstStyle/>
        <a:p>
          <a:endParaRPr lang="en-US"/>
        </a:p>
      </dgm:t>
    </dgm:pt>
    <dgm:pt modelId="{E002D3DC-A83E-48C9-9419-0141046D8B89}">
      <dgm:prSet/>
      <dgm:spPr/>
      <dgm:t>
        <a:bodyPr/>
        <a:lstStyle/>
        <a:p>
          <a:pPr>
            <a:lnSpc>
              <a:spcPct val="100000"/>
            </a:lnSpc>
          </a:pPr>
          <a:r>
            <a:rPr lang="nb-NO"/>
            <a:t>Data analysis </a:t>
          </a:r>
          <a:endParaRPr lang="en-US"/>
        </a:p>
      </dgm:t>
    </dgm:pt>
    <dgm:pt modelId="{2824F1E7-AFFD-4E6A-92F5-CBB674589B70}" type="parTrans" cxnId="{0D64B031-17BE-4E52-87BB-15049DC26DF7}">
      <dgm:prSet/>
      <dgm:spPr/>
      <dgm:t>
        <a:bodyPr/>
        <a:lstStyle/>
        <a:p>
          <a:endParaRPr lang="en-US"/>
        </a:p>
      </dgm:t>
    </dgm:pt>
    <dgm:pt modelId="{E5C294D5-C779-4864-9828-F4162D5D57E9}" type="sibTrans" cxnId="{0D64B031-17BE-4E52-87BB-15049DC26DF7}">
      <dgm:prSet/>
      <dgm:spPr/>
      <dgm:t>
        <a:bodyPr/>
        <a:lstStyle/>
        <a:p>
          <a:endParaRPr lang="en-US"/>
        </a:p>
      </dgm:t>
    </dgm:pt>
    <dgm:pt modelId="{51508C85-6419-4DB5-9D17-246FBA24CBCB}">
      <dgm:prSet/>
      <dgm:spPr/>
      <dgm:t>
        <a:bodyPr/>
        <a:lstStyle/>
        <a:p>
          <a:pPr>
            <a:lnSpc>
              <a:spcPct val="100000"/>
            </a:lnSpc>
          </a:pPr>
          <a:r>
            <a:rPr lang="nb-NO" err="1"/>
            <a:t>Where</a:t>
          </a:r>
          <a:r>
            <a:rPr lang="nb-NO"/>
            <a:t> to </a:t>
          </a:r>
          <a:r>
            <a:rPr lang="nb-NO" err="1"/>
            <a:t>publish</a:t>
          </a:r>
          <a:r>
            <a:rPr lang="nb-NO"/>
            <a:t> </a:t>
          </a:r>
          <a:endParaRPr lang="en-US"/>
        </a:p>
      </dgm:t>
    </dgm:pt>
    <dgm:pt modelId="{B33C17AC-D9F8-4EC4-8941-67A24B8457BE}" type="parTrans" cxnId="{C1DA2AF5-8C1F-40B9-9AC6-7DFA799EAF84}">
      <dgm:prSet/>
      <dgm:spPr/>
      <dgm:t>
        <a:bodyPr/>
        <a:lstStyle/>
        <a:p>
          <a:endParaRPr lang="en-US"/>
        </a:p>
      </dgm:t>
    </dgm:pt>
    <dgm:pt modelId="{E94B249C-3844-4D4C-8E5E-1BB8E2FAD97D}" type="sibTrans" cxnId="{C1DA2AF5-8C1F-40B9-9AC6-7DFA799EAF84}">
      <dgm:prSet/>
      <dgm:spPr/>
      <dgm:t>
        <a:bodyPr/>
        <a:lstStyle/>
        <a:p>
          <a:endParaRPr lang="en-US"/>
        </a:p>
      </dgm:t>
    </dgm:pt>
    <dgm:pt modelId="{C7278423-1EBD-47FF-9178-EC849C096C80}" type="pres">
      <dgm:prSet presAssocID="{B67E6EB5-D628-4845-936A-B426D26FA1DB}" presName="root" presStyleCnt="0">
        <dgm:presLayoutVars>
          <dgm:dir/>
          <dgm:resizeHandles val="exact"/>
        </dgm:presLayoutVars>
      </dgm:prSet>
      <dgm:spPr/>
    </dgm:pt>
    <dgm:pt modelId="{C10874FF-C542-4209-8486-813F6B57A527}" type="pres">
      <dgm:prSet presAssocID="{6F1F85DE-C2BE-43D2-A8D5-5795DC15FB2D}" presName="compNode" presStyleCnt="0"/>
      <dgm:spPr/>
    </dgm:pt>
    <dgm:pt modelId="{F9350FA0-2EBE-4454-BE65-61EAE4570F1D}" type="pres">
      <dgm:prSet presAssocID="{6F1F85DE-C2BE-43D2-A8D5-5795DC15FB2D}" presName="bgRect" presStyleLbl="bgShp" presStyleIdx="0" presStyleCnt="5"/>
      <dgm:spPr>
        <a:xfrm>
          <a:off x="0" y="4645"/>
          <a:ext cx="11712574" cy="989580"/>
        </a:xfrm>
        <a:prstGeom prst="roundRect">
          <a:avLst>
            <a:gd name="adj" fmla="val 10000"/>
          </a:avLst>
        </a:prstGeom>
      </dgm:spPr>
    </dgm:pt>
    <dgm:pt modelId="{D9C24885-F0FD-4B15-A165-98D555774461}" type="pres">
      <dgm:prSet presAssocID="{6F1F85DE-C2BE-43D2-A8D5-5795DC15FB2D}"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pt>
    <dgm:pt modelId="{D15719E2-13EA-4114-B7DB-25FB8A8C4457}" type="pres">
      <dgm:prSet presAssocID="{6F1F85DE-C2BE-43D2-A8D5-5795DC15FB2D}" presName="spaceRect" presStyleCnt="0"/>
      <dgm:spPr/>
    </dgm:pt>
    <dgm:pt modelId="{B804997F-36E7-47B4-999E-A5EEE68E1FB2}" type="pres">
      <dgm:prSet presAssocID="{6F1F85DE-C2BE-43D2-A8D5-5795DC15FB2D}" presName="parTx" presStyleLbl="revTx" presStyleIdx="0" presStyleCnt="5">
        <dgm:presLayoutVars>
          <dgm:chMax val="0"/>
          <dgm:chPref val="0"/>
        </dgm:presLayoutVars>
      </dgm:prSet>
      <dgm:spPr/>
    </dgm:pt>
    <dgm:pt modelId="{8767A3D8-E901-45DF-A076-FE053C97DDC4}" type="pres">
      <dgm:prSet presAssocID="{35F845BD-FE60-4F08-BE77-C0E6B3969F6B}" presName="sibTrans" presStyleCnt="0"/>
      <dgm:spPr/>
    </dgm:pt>
    <dgm:pt modelId="{D58AEA0E-F32C-4617-A850-AB31990B2C23}" type="pres">
      <dgm:prSet presAssocID="{71D810E7-032F-4EEE-A260-03FED5CD9C58}" presName="compNode" presStyleCnt="0"/>
      <dgm:spPr/>
    </dgm:pt>
    <dgm:pt modelId="{43E8A784-6BC7-4FBE-A45F-422EE52E3376}" type="pres">
      <dgm:prSet presAssocID="{71D810E7-032F-4EEE-A260-03FED5CD9C58}" presName="bgRect" presStyleLbl="bgShp" presStyleIdx="1" presStyleCnt="5"/>
      <dgm:spPr>
        <a:xfrm>
          <a:off x="0" y="1241621"/>
          <a:ext cx="11712574" cy="989580"/>
        </a:xfrm>
        <a:prstGeom prst="roundRect">
          <a:avLst>
            <a:gd name="adj" fmla="val 10000"/>
          </a:avLst>
        </a:prstGeom>
      </dgm:spPr>
    </dgm:pt>
    <dgm:pt modelId="{5E41696B-B3AA-4515-9411-30725DA39E3F}" type="pres">
      <dgm:prSet presAssocID="{71D810E7-032F-4EEE-A260-03FED5CD9C5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pt>
    <dgm:pt modelId="{752981E1-878C-41FA-99D8-104BBC574863}" type="pres">
      <dgm:prSet presAssocID="{71D810E7-032F-4EEE-A260-03FED5CD9C58}" presName="spaceRect" presStyleCnt="0"/>
      <dgm:spPr/>
    </dgm:pt>
    <dgm:pt modelId="{4934AFBC-3D6E-426F-9B2E-EE9DC0394E25}" type="pres">
      <dgm:prSet presAssocID="{71D810E7-032F-4EEE-A260-03FED5CD9C58}" presName="parTx" presStyleLbl="revTx" presStyleIdx="1" presStyleCnt="5">
        <dgm:presLayoutVars>
          <dgm:chMax val="0"/>
          <dgm:chPref val="0"/>
        </dgm:presLayoutVars>
      </dgm:prSet>
      <dgm:spPr/>
    </dgm:pt>
    <dgm:pt modelId="{C86898DC-2373-46DF-B669-97E7DED402E5}" type="pres">
      <dgm:prSet presAssocID="{14A0E928-CEEB-4C60-AF3D-2B154722F0BB}" presName="sibTrans" presStyleCnt="0"/>
      <dgm:spPr/>
    </dgm:pt>
    <dgm:pt modelId="{BD48F194-A07D-4D83-92EF-393AA301C494}" type="pres">
      <dgm:prSet presAssocID="{A7062ED8-8AD9-4EBE-BF8B-50763C87F5DD}" presName="compNode" presStyleCnt="0"/>
      <dgm:spPr/>
    </dgm:pt>
    <dgm:pt modelId="{A483447C-1A81-428A-8775-1F9E49A1B814}" type="pres">
      <dgm:prSet presAssocID="{A7062ED8-8AD9-4EBE-BF8B-50763C87F5DD}" presName="bgRect" presStyleLbl="bgShp" presStyleIdx="2" presStyleCnt="5"/>
      <dgm:spPr>
        <a:xfrm>
          <a:off x="0" y="2478597"/>
          <a:ext cx="11712574" cy="989580"/>
        </a:xfrm>
        <a:prstGeom prst="roundRect">
          <a:avLst>
            <a:gd name="adj" fmla="val 10000"/>
          </a:avLst>
        </a:prstGeom>
      </dgm:spPr>
    </dgm:pt>
    <dgm:pt modelId="{48041C31-0E6B-4D68-9A67-BD1BC7F5C321}" type="pres">
      <dgm:prSet presAssocID="{A7062ED8-8AD9-4EBE-BF8B-50763C87F5D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pt>
    <dgm:pt modelId="{E0C43BD3-F0F2-428C-A897-DFD5E6E115FD}" type="pres">
      <dgm:prSet presAssocID="{A7062ED8-8AD9-4EBE-BF8B-50763C87F5DD}" presName="spaceRect" presStyleCnt="0"/>
      <dgm:spPr/>
    </dgm:pt>
    <dgm:pt modelId="{1B5EF282-5CA4-40EE-A39A-0CE42C6651D4}" type="pres">
      <dgm:prSet presAssocID="{A7062ED8-8AD9-4EBE-BF8B-50763C87F5DD}" presName="parTx" presStyleLbl="revTx" presStyleIdx="2" presStyleCnt="5">
        <dgm:presLayoutVars>
          <dgm:chMax val="0"/>
          <dgm:chPref val="0"/>
        </dgm:presLayoutVars>
      </dgm:prSet>
      <dgm:spPr/>
    </dgm:pt>
    <dgm:pt modelId="{FA3BD35C-4F26-4034-AEC9-39B84FB62199}" type="pres">
      <dgm:prSet presAssocID="{BC2A797E-E347-43FA-85AC-3E6F551EFF38}" presName="sibTrans" presStyleCnt="0"/>
      <dgm:spPr/>
    </dgm:pt>
    <dgm:pt modelId="{BAB30C4D-0A1D-4400-B57A-CCF437DA25B0}" type="pres">
      <dgm:prSet presAssocID="{E002D3DC-A83E-48C9-9419-0141046D8B89}" presName="compNode" presStyleCnt="0"/>
      <dgm:spPr/>
    </dgm:pt>
    <dgm:pt modelId="{5E2277B0-04B2-489E-A118-55C9F2DCA28D}" type="pres">
      <dgm:prSet presAssocID="{E002D3DC-A83E-48C9-9419-0141046D8B89}" presName="bgRect" presStyleLbl="bgShp" presStyleIdx="3" presStyleCnt="5"/>
      <dgm:spPr>
        <a:xfrm>
          <a:off x="0" y="3715572"/>
          <a:ext cx="11712574" cy="989580"/>
        </a:xfrm>
        <a:prstGeom prst="roundRect">
          <a:avLst>
            <a:gd name="adj" fmla="val 10000"/>
          </a:avLst>
        </a:prstGeom>
      </dgm:spPr>
    </dgm:pt>
    <dgm:pt modelId="{FFA3B4A3-D41C-429D-B1D5-64D6CF26EADB}" type="pres">
      <dgm:prSet presAssocID="{E002D3DC-A83E-48C9-9419-0141046D8B8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r chart"/>
        </a:ext>
      </dgm:extLst>
    </dgm:pt>
    <dgm:pt modelId="{0E64DC83-ED92-4772-8490-B85D6D5B68E2}" type="pres">
      <dgm:prSet presAssocID="{E002D3DC-A83E-48C9-9419-0141046D8B89}" presName="spaceRect" presStyleCnt="0"/>
      <dgm:spPr/>
    </dgm:pt>
    <dgm:pt modelId="{43D84695-4252-4CFD-871B-33E8690600B0}" type="pres">
      <dgm:prSet presAssocID="{E002D3DC-A83E-48C9-9419-0141046D8B89}" presName="parTx" presStyleLbl="revTx" presStyleIdx="3" presStyleCnt="5">
        <dgm:presLayoutVars>
          <dgm:chMax val="0"/>
          <dgm:chPref val="0"/>
        </dgm:presLayoutVars>
      </dgm:prSet>
      <dgm:spPr/>
    </dgm:pt>
    <dgm:pt modelId="{91F8B74A-F95D-4BD4-8855-B3B973C0CD77}" type="pres">
      <dgm:prSet presAssocID="{E5C294D5-C779-4864-9828-F4162D5D57E9}" presName="sibTrans" presStyleCnt="0"/>
      <dgm:spPr/>
    </dgm:pt>
    <dgm:pt modelId="{2A3B7996-40E6-4844-A3E8-EC6F9B9212D4}" type="pres">
      <dgm:prSet presAssocID="{51508C85-6419-4DB5-9D17-246FBA24CBCB}" presName="compNode" presStyleCnt="0"/>
      <dgm:spPr/>
    </dgm:pt>
    <dgm:pt modelId="{524D753A-11F8-4DBF-A8E6-0253110FD564}" type="pres">
      <dgm:prSet presAssocID="{51508C85-6419-4DB5-9D17-246FBA24CBCB}" presName="bgRect" presStyleLbl="bgShp" presStyleIdx="4" presStyleCnt="5"/>
      <dgm:spPr>
        <a:xfrm>
          <a:off x="0" y="4952548"/>
          <a:ext cx="11712574" cy="989580"/>
        </a:xfrm>
        <a:prstGeom prst="roundRect">
          <a:avLst>
            <a:gd name="adj" fmla="val 10000"/>
          </a:avLst>
        </a:prstGeom>
      </dgm:spPr>
    </dgm:pt>
    <dgm:pt modelId="{60101515-7AAD-44C7-B426-C0B8900238C0}" type="pres">
      <dgm:prSet presAssocID="{51508C85-6419-4DB5-9D17-246FBA24CBC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arkør"/>
        </a:ext>
      </dgm:extLst>
    </dgm:pt>
    <dgm:pt modelId="{04E01830-E824-4DD0-8866-F1B946E965C5}" type="pres">
      <dgm:prSet presAssocID="{51508C85-6419-4DB5-9D17-246FBA24CBCB}" presName="spaceRect" presStyleCnt="0"/>
      <dgm:spPr/>
    </dgm:pt>
    <dgm:pt modelId="{FEAEF7ED-F197-4D7E-B0E3-08A2975B4901}" type="pres">
      <dgm:prSet presAssocID="{51508C85-6419-4DB5-9D17-246FBA24CBCB}" presName="parTx" presStyleLbl="revTx" presStyleIdx="4" presStyleCnt="5">
        <dgm:presLayoutVars>
          <dgm:chMax val="0"/>
          <dgm:chPref val="0"/>
        </dgm:presLayoutVars>
      </dgm:prSet>
      <dgm:spPr/>
    </dgm:pt>
  </dgm:ptLst>
  <dgm:cxnLst>
    <dgm:cxn modelId="{EE395326-C73B-4F4B-AF42-6325FDE16AC9}" srcId="{B67E6EB5-D628-4845-936A-B426D26FA1DB}" destId="{A7062ED8-8AD9-4EBE-BF8B-50763C87F5DD}" srcOrd="2" destOrd="0" parTransId="{D8172871-378E-4ACB-8A4E-FC8AEF97520A}" sibTransId="{BC2A797E-E347-43FA-85AC-3E6F551EFF38}"/>
    <dgm:cxn modelId="{0D64B031-17BE-4E52-87BB-15049DC26DF7}" srcId="{B67E6EB5-D628-4845-936A-B426D26FA1DB}" destId="{E002D3DC-A83E-48C9-9419-0141046D8B89}" srcOrd="3" destOrd="0" parTransId="{2824F1E7-AFFD-4E6A-92F5-CBB674589B70}" sibTransId="{E5C294D5-C779-4864-9828-F4162D5D57E9}"/>
    <dgm:cxn modelId="{8554F141-CD99-47E5-B72B-C40C30CF46DB}" type="presOf" srcId="{B67E6EB5-D628-4845-936A-B426D26FA1DB}" destId="{C7278423-1EBD-47FF-9178-EC849C096C80}" srcOrd="0" destOrd="0" presId="urn:microsoft.com/office/officeart/2018/2/layout/IconVerticalSolidList"/>
    <dgm:cxn modelId="{9A32D568-BCF4-441F-BCFD-945B6E05ACC5}" srcId="{B67E6EB5-D628-4845-936A-B426D26FA1DB}" destId="{71D810E7-032F-4EEE-A260-03FED5CD9C58}" srcOrd="1" destOrd="0" parTransId="{400A5734-71B0-4CAB-A0C9-FBB3F3C2289E}" sibTransId="{14A0E928-CEEB-4C60-AF3D-2B154722F0BB}"/>
    <dgm:cxn modelId="{A1E6B654-D711-4A4E-B5F0-6AEBC5EFBBFF}" type="presOf" srcId="{71D810E7-032F-4EEE-A260-03FED5CD9C58}" destId="{4934AFBC-3D6E-426F-9B2E-EE9DC0394E25}" srcOrd="0" destOrd="0" presId="urn:microsoft.com/office/officeart/2018/2/layout/IconVerticalSolidList"/>
    <dgm:cxn modelId="{1B1ACA7A-3FB6-4724-91C6-1A2169F29DD4}" type="presOf" srcId="{E002D3DC-A83E-48C9-9419-0141046D8B89}" destId="{43D84695-4252-4CFD-871B-33E8690600B0}" srcOrd="0" destOrd="0" presId="urn:microsoft.com/office/officeart/2018/2/layout/IconVerticalSolidList"/>
    <dgm:cxn modelId="{8DF4B77F-BD00-47BF-80DE-C55D6D609332}" srcId="{B67E6EB5-D628-4845-936A-B426D26FA1DB}" destId="{6F1F85DE-C2BE-43D2-A8D5-5795DC15FB2D}" srcOrd="0" destOrd="0" parTransId="{34A89418-D80B-4FE3-BDCC-BCEB45BDC97A}" sibTransId="{35F845BD-FE60-4F08-BE77-C0E6B3969F6B}"/>
    <dgm:cxn modelId="{1B637983-F291-403F-A04C-D7984C4D74D0}" type="presOf" srcId="{A7062ED8-8AD9-4EBE-BF8B-50763C87F5DD}" destId="{1B5EF282-5CA4-40EE-A39A-0CE42C6651D4}" srcOrd="0" destOrd="0" presId="urn:microsoft.com/office/officeart/2018/2/layout/IconVerticalSolidList"/>
    <dgm:cxn modelId="{5DF69288-B607-457B-BC00-874C45C3F675}" type="presOf" srcId="{6F1F85DE-C2BE-43D2-A8D5-5795DC15FB2D}" destId="{B804997F-36E7-47B4-999E-A5EEE68E1FB2}" srcOrd="0" destOrd="0" presId="urn:microsoft.com/office/officeart/2018/2/layout/IconVerticalSolidList"/>
    <dgm:cxn modelId="{ACE4A9CB-3AC4-4CE2-BCE6-64F6DF7D80FA}" type="presOf" srcId="{51508C85-6419-4DB5-9D17-246FBA24CBCB}" destId="{FEAEF7ED-F197-4D7E-B0E3-08A2975B4901}" srcOrd="0" destOrd="0" presId="urn:microsoft.com/office/officeart/2018/2/layout/IconVerticalSolidList"/>
    <dgm:cxn modelId="{C1DA2AF5-8C1F-40B9-9AC6-7DFA799EAF84}" srcId="{B67E6EB5-D628-4845-936A-B426D26FA1DB}" destId="{51508C85-6419-4DB5-9D17-246FBA24CBCB}" srcOrd="4" destOrd="0" parTransId="{B33C17AC-D9F8-4EC4-8941-67A24B8457BE}" sibTransId="{E94B249C-3844-4D4C-8E5E-1BB8E2FAD97D}"/>
    <dgm:cxn modelId="{86030C8B-B697-4932-BDDA-338C69B46027}" type="presParOf" srcId="{C7278423-1EBD-47FF-9178-EC849C096C80}" destId="{C10874FF-C542-4209-8486-813F6B57A527}" srcOrd="0" destOrd="0" presId="urn:microsoft.com/office/officeart/2018/2/layout/IconVerticalSolidList"/>
    <dgm:cxn modelId="{1DDE2744-7942-4D56-B524-618DF17CDA0B}" type="presParOf" srcId="{C10874FF-C542-4209-8486-813F6B57A527}" destId="{F9350FA0-2EBE-4454-BE65-61EAE4570F1D}" srcOrd="0" destOrd="0" presId="urn:microsoft.com/office/officeart/2018/2/layout/IconVerticalSolidList"/>
    <dgm:cxn modelId="{2907E47F-26B7-4953-95A4-D7E330350647}" type="presParOf" srcId="{C10874FF-C542-4209-8486-813F6B57A527}" destId="{D9C24885-F0FD-4B15-A165-98D555774461}" srcOrd="1" destOrd="0" presId="urn:microsoft.com/office/officeart/2018/2/layout/IconVerticalSolidList"/>
    <dgm:cxn modelId="{E8386689-21A4-40E2-B135-7951606A6293}" type="presParOf" srcId="{C10874FF-C542-4209-8486-813F6B57A527}" destId="{D15719E2-13EA-4114-B7DB-25FB8A8C4457}" srcOrd="2" destOrd="0" presId="urn:microsoft.com/office/officeart/2018/2/layout/IconVerticalSolidList"/>
    <dgm:cxn modelId="{41EE0B2E-BF27-46E1-B105-77491CF8EA28}" type="presParOf" srcId="{C10874FF-C542-4209-8486-813F6B57A527}" destId="{B804997F-36E7-47B4-999E-A5EEE68E1FB2}" srcOrd="3" destOrd="0" presId="urn:microsoft.com/office/officeart/2018/2/layout/IconVerticalSolidList"/>
    <dgm:cxn modelId="{7766917D-F422-43E4-BF3F-EC34F330D8C1}" type="presParOf" srcId="{C7278423-1EBD-47FF-9178-EC849C096C80}" destId="{8767A3D8-E901-45DF-A076-FE053C97DDC4}" srcOrd="1" destOrd="0" presId="urn:microsoft.com/office/officeart/2018/2/layout/IconVerticalSolidList"/>
    <dgm:cxn modelId="{A1EE4A16-EEEC-4E60-A231-090F118CE15A}" type="presParOf" srcId="{C7278423-1EBD-47FF-9178-EC849C096C80}" destId="{D58AEA0E-F32C-4617-A850-AB31990B2C23}" srcOrd="2" destOrd="0" presId="urn:microsoft.com/office/officeart/2018/2/layout/IconVerticalSolidList"/>
    <dgm:cxn modelId="{01C898CD-D932-40B3-AD74-4D9A181377A4}" type="presParOf" srcId="{D58AEA0E-F32C-4617-A850-AB31990B2C23}" destId="{43E8A784-6BC7-4FBE-A45F-422EE52E3376}" srcOrd="0" destOrd="0" presId="urn:microsoft.com/office/officeart/2018/2/layout/IconVerticalSolidList"/>
    <dgm:cxn modelId="{356B51DB-AF76-40E5-B65F-FE6D4C553696}" type="presParOf" srcId="{D58AEA0E-F32C-4617-A850-AB31990B2C23}" destId="{5E41696B-B3AA-4515-9411-30725DA39E3F}" srcOrd="1" destOrd="0" presId="urn:microsoft.com/office/officeart/2018/2/layout/IconVerticalSolidList"/>
    <dgm:cxn modelId="{98225A8C-4FBA-41A1-BA54-AC529E973181}" type="presParOf" srcId="{D58AEA0E-F32C-4617-A850-AB31990B2C23}" destId="{752981E1-878C-41FA-99D8-104BBC574863}" srcOrd="2" destOrd="0" presId="urn:microsoft.com/office/officeart/2018/2/layout/IconVerticalSolidList"/>
    <dgm:cxn modelId="{CE771546-0B5C-4ACD-915A-B312E073F685}" type="presParOf" srcId="{D58AEA0E-F32C-4617-A850-AB31990B2C23}" destId="{4934AFBC-3D6E-426F-9B2E-EE9DC0394E25}" srcOrd="3" destOrd="0" presId="urn:microsoft.com/office/officeart/2018/2/layout/IconVerticalSolidList"/>
    <dgm:cxn modelId="{DD770A0A-1E1A-4509-B080-22AE86877CCC}" type="presParOf" srcId="{C7278423-1EBD-47FF-9178-EC849C096C80}" destId="{C86898DC-2373-46DF-B669-97E7DED402E5}" srcOrd="3" destOrd="0" presId="urn:microsoft.com/office/officeart/2018/2/layout/IconVerticalSolidList"/>
    <dgm:cxn modelId="{B5C35A12-AE9B-447B-8B55-32C07CFE7228}" type="presParOf" srcId="{C7278423-1EBD-47FF-9178-EC849C096C80}" destId="{BD48F194-A07D-4D83-92EF-393AA301C494}" srcOrd="4" destOrd="0" presId="urn:microsoft.com/office/officeart/2018/2/layout/IconVerticalSolidList"/>
    <dgm:cxn modelId="{497C78AF-78A2-4F2B-9C12-0F94172E07AB}" type="presParOf" srcId="{BD48F194-A07D-4D83-92EF-393AA301C494}" destId="{A483447C-1A81-428A-8775-1F9E49A1B814}" srcOrd="0" destOrd="0" presId="urn:microsoft.com/office/officeart/2018/2/layout/IconVerticalSolidList"/>
    <dgm:cxn modelId="{6D0D2235-C5E4-4F5A-AC91-3C7D6AABC9D9}" type="presParOf" srcId="{BD48F194-A07D-4D83-92EF-393AA301C494}" destId="{48041C31-0E6B-4D68-9A67-BD1BC7F5C321}" srcOrd="1" destOrd="0" presId="urn:microsoft.com/office/officeart/2018/2/layout/IconVerticalSolidList"/>
    <dgm:cxn modelId="{15528615-F4B1-4799-A0F4-EB03633B5A87}" type="presParOf" srcId="{BD48F194-A07D-4D83-92EF-393AA301C494}" destId="{E0C43BD3-F0F2-428C-A897-DFD5E6E115FD}" srcOrd="2" destOrd="0" presId="urn:microsoft.com/office/officeart/2018/2/layout/IconVerticalSolidList"/>
    <dgm:cxn modelId="{E358EA9A-A1EF-4C63-93DE-5B263243A1A6}" type="presParOf" srcId="{BD48F194-A07D-4D83-92EF-393AA301C494}" destId="{1B5EF282-5CA4-40EE-A39A-0CE42C6651D4}" srcOrd="3" destOrd="0" presId="urn:microsoft.com/office/officeart/2018/2/layout/IconVerticalSolidList"/>
    <dgm:cxn modelId="{049B5727-063C-4EAE-8FE3-049344D077E5}" type="presParOf" srcId="{C7278423-1EBD-47FF-9178-EC849C096C80}" destId="{FA3BD35C-4F26-4034-AEC9-39B84FB62199}" srcOrd="5" destOrd="0" presId="urn:microsoft.com/office/officeart/2018/2/layout/IconVerticalSolidList"/>
    <dgm:cxn modelId="{ABA78C7B-5E2C-411D-AF44-6A4A78B4ADA0}" type="presParOf" srcId="{C7278423-1EBD-47FF-9178-EC849C096C80}" destId="{BAB30C4D-0A1D-4400-B57A-CCF437DA25B0}" srcOrd="6" destOrd="0" presId="urn:microsoft.com/office/officeart/2018/2/layout/IconVerticalSolidList"/>
    <dgm:cxn modelId="{1BDB5B15-D935-413C-B4BA-091154448CE2}" type="presParOf" srcId="{BAB30C4D-0A1D-4400-B57A-CCF437DA25B0}" destId="{5E2277B0-04B2-489E-A118-55C9F2DCA28D}" srcOrd="0" destOrd="0" presId="urn:microsoft.com/office/officeart/2018/2/layout/IconVerticalSolidList"/>
    <dgm:cxn modelId="{785A5291-8D0F-4404-BF14-46292146C77E}" type="presParOf" srcId="{BAB30C4D-0A1D-4400-B57A-CCF437DA25B0}" destId="{FFA3B4A3-D41C-429D-B1D5-64D6CF26EADB}" srcOrd="1" destOrd="0" presId="urn:microsoft.com/office/officeart/2018/2/layout/IconVerticalSolidList"/>
    <dgm:cxn modelId="{7A2A279D-AC95-42B5-BA85-F6B172A478E3}" type="presParOf" srcId="{BAB30C4D-0A1D-4400-B57A-CCF437DA25B0}" destId="{0E64DC83-ED92-4772-8490-B85D6D5B68E2}" srcOrd="2" destOrd="0" presId="urn:microsoft.com/office/officeart/2018/2/layout/IconVerticalSolidList"/>
    <dgm:cxn modelId="{62771C72-D453-44CF-B803-9B5EE10E28C4}" type="presParOf" srcId="{BAB30C4D-0A1D-4400-B57A-CCF437DA25B0}" destId="{43D84695-4252-4CFD-871B-33E8690600B0}" srcOrd="3" destOrd="0" presId="urn:microsoft.com/office/officeart/2018/2/layout/IconVerticalSolidList"/>
    <dgm:cxn modelId="{46987167-C405-4993-9BAA-57023669AA2D}" type="presParOf" srcId="{C7278423-1EBD-47FF-9178-EC849C096C80}" destId="{91F8B74A-F95D-4BD4-8855-B3B973C0CD77}" srcOrd="7" destOrd="0" presId="urn:microsoft.com/office/officeart/2018/2/layout/IconVerticalSolidList"/>
    <dgm:cxn modelId="{28FFF517-0F74-4201-B3C2-8F472694FC1B}" type="presParOf" srcId="{C7278423-1EBD-47FF-9178-EC849C096C80}" destId="{2A3B7996-40E6-4844-A3E8-EC6F9B9212D4}" srcOrd="8" destOrd="0" presId="urn:microsoft.com/office/officeart/2018/2/layout/IconVerticalSolidList"/>
    <dgm:cxn modelId="{9C49D5AE-2247-4F32-AFA8-B74507A286C8}" type="presParOf" srcId="{2A3B7996-40E6-4844-A3E8-EC6F9B9212D4}" destId="{524D753A-11F8-4DBF-A8E6-0253110FD564}" srcOrd="0" destOrd="0" presId="urn:microsoft.com/office/officeart/2018/2/layout/IconVerticalSolidList"/>
    <dgm:cxn modelId="{FFA73CBF-717C-4C18-8A07-E18BFDA3988E}" type="presParOf" srcId="{2A3B7996-40E6-4844-A3E8-EC6F9B9212D4}" destId="{60101515-7AAD-44C7-B426-C0B8900238C0}" srcOrd="1" destOrd="0" presId="urn:microsoft.com/office/officeart/2018/2/layout/IconVerticalSolidList"/>
    <dgm:cxn modelId="{AC9512E4-B9BC-402D-9AAE-EF7B6C369F77}" type="presParOf" srcId="{2A3B7996-40E6-4844-A3E8-EC6F9B9212D4}" destId="{04E01830-E824-4DD0-8866-F1B946E965C5}" srcOrd="2" destOrd="0" presId="urn:microsoft.com/office/officeart/2018/2/layout/IconVerticalSolidList"/>
    <dgm:cxn modelId="{66313961-C61E-414F-B812-EFC9B4181071}" type="presParOf" srcId="{2A3B7996-40E6-4844-A3E8-EC6F9B9212D4}" destId="{FEAEF7ED-F197-4D7E-B0E3-08A2975B4901}" srcOrd="3" destOrd="0" presId="urn:microsoft.com/office/officeart/2018/2/layout/IconVerticalSoli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50FA0-2EBE-4454-BE65-61EAE4570F1D}">
      <dsp:nvSpPr>
        <dsp:cNvPr id="0" name=""/>
        <dsp:cNvSpPr/>
      </dsp:nvSpPr>
      <dsp:spPr>
        <a:xfrm>
          <a:off x="0" y="4645"/>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C24885-F0FD-4B15-A165-98D555774461}">
      <dsp:nvSpPr>
        <dsp:cNvPr id="0" name=""/>
        <dsp:cNvSpPr/>
      </dsp:nvSpPr>
      <dsp:spPr>
        <a:xfrm>
          <a:off x="299348" y="227301"/>
          <a:ext cx="544269" cy="5442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4997F-36E7-47B4-999E-A5EEE68E1FB2}">
      <dsp:nvSpPr>
        <dsp:cNvPr id="0" name=""/>
        <dsp:cNvSpPr/>
      </dsp:nvSpPr>
      <dsp:spPr>
        <a:xfrm>
          <a:off x="1142965" y="4645"/>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Stakeholders</a:t>
          </a:r>
          <a:endParaRPr lang="en-US" sz="1900" kern="1200"/>
        </a:p>
      </dsp:txBody>
      <dsp:txXfrm>
        <a:off x="1142965" y="4645"/>
        <a:ext cx="10569609" cy="989580"/>
      </dsp:txXfrm>
    </dsp:sp>
    <dsp:sp modelId="{43E8A784-6BC7-4FBE-A45F-422EE52E3376}">
      <dsp:nvSpPr>
        <dsp:cNvPr id="0" name=""/>
        <dsp:cNvSpPr/>
      </dsp:nvSpPr>
      <dsp:spPr>
        <a:xfrm>
          <a:off x="0" y="1332059"/>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1696B-B3AA-4515-9411-30725DA39E3F}">
      <dsp:nvSpPr>
        <dsp:cNvPr id="0" name=""/>
        <dsp:cNvSpPr/>
      </dsp:nvSpPr>
      <dsp:spPr>
        <a:xfrm>
          <a:off x="299348" y="1464277"/>
          <a:ext cx="544269" cy="5442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34AFBC-3D6E-426F-9B2E-EE9DC0394E25}">
      <dsp:nvSpPr>
        <dsp:cNvPr id="0" name=""/>
        <dsp:cNvSpPr/>
      </dsp:nvSpPr>
      <dsp:spPr>
        <a:xfrm>
          <a:off x="1142965" y="1241621"/>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Status </a:t>
          </a:r>
          <a:r>
            <a:rPr lang="nb-NO" sz="1900" kern="1200" err="1"/>
            <a:t>quo</a:t>
          </a:r>
          <a:endParaRPr lang="en-US" sz="1900" kern="1200"/>
        </a:p>
      </dsp:txBody>
      <dsp:txXfrm>
        <a:off x="1142965" y="1241621"/>
        <a:ext cx="10569609" cy="989580"/>
      </dsp:txXfrm>
    </dsp:sp>
    <dsp:sp modelId="{A483447C-1A81-428A-8775-1F9E49A1B814}">
      <dsp:nvSpPr>
        <dsp:cNvPr id="0" name=""/>
        <dsp:cNvSpPr/>
      </dsp:nvSpPr>
      <dsp:spPr>
        <a:xfrm>
          <a:off x="0" y="2478597"/>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041C31-0E6B-4D68-9A67-BD1BC7F5C321}">
      <dsp:nvSpPr>
        <dsp:cNvPr id="0" name=""/>
        <dsp:cNvSpPr/>
      </dsp:nvSpPr>
      <dsp:spPr>
        <a:xfrm>
          <a:off x="299348" y="2701252"/>
          <a:ext cx="544269" cy="5442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EF282-5CA4-40EE-A39A-0CE42C6651D4}">
      <dsp:nvSpPr>
        <dsp:cNvPr id="0" name=""/>
        <dsp:cNvSpPr/>
      </dsp:nvSpPr>
      <dsp:spPr>
        <a:xfrm>
          <a:off x="1142965" y="2478597"/>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Goal</a:t>
          </a:r>
          <a:endParaRPr lang="en-US" sz="1900" kern="1200"/>
        </a:p>
      </dsp:txBody>
      <dsp:txXfrm>
        <a:off x="1142965" y="2478597"/>
        <a:ext cx="10569609" cy="989580"/>
      </dsp:txXfrm>
    </dsp:sp>
    <dsp:sp modelId="{5E2277B0-04B2-489E-A118-55C9F2DCA28D}">
      <dsp:nvSpPr>
        <dsp:cNvPr id="0" name=""/>
        <dsp:cNvSpPr/>
      </dsp:nvSpPr>
      <dsp:spPr>
        <a:xfrm>
          <a:off x="0" y="3715572"/>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A3B4A3-D41C-429D-B1D5-64D6CF26EADB}">
      <dsp:nvSpPr>
        <dsp:cNvPr id="0" name=""/>
        <dsp:cNvSpPr/>
      </dsp:nvSpPr>
      <dsp:spPr>
        <a:xfrm>
          <a:off x="299348" y="3938228"/>
          <a:ext cx="544269" cy="5442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D84695-4252-4CFD-871B-33E8690600B0}">
      <dsp:nvSpPr>
        <dsp:cNvPr id="0" name=""/>
        <dsp:cNvSpPr/>
      </dsp:nvSpPr>
      <dsp:spPr>
        <a:xfrm>
          <a:off x="1142965" y="3715572"/>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Type of </a:t>
          </a:r>
          <a:r>
            <a:rPr lang="nb-NO" sz="1900" kern="1200" err="1"/>
            <a:t>Intervention</a:t>
          </a:r>
          <a:endParaRPr lang="en-US" sz="1900" kern="1200"/>
        </a:p>
      </dsp:txBody>
      <dsp:txXfrm>
        <a:off x="1142965" y="3715572"/>
        <a:ext cx="10569609" cy="989580"/>
      </dsp:txXfrm>
    </dsp:sp>
    <dsp:sp modelId="{524D753A-11F8-4DBF-A8E6-0253110FD564}">
      <dsp:nvSpPr>
        <dsp:cNvPr id="0" name=""/>
        <dsp:cNvSpPr/>
      </dsp:nvSpPr>
      <dsp:spPr>
        <a:xfrm>
          <a:off x="0" y="4952548"/>
          <a:ext cx="11712574" cy="989580"/>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01515-7AAD-44C7-B426-C0B8900238C0}">
      <dsp:nvSpPr>
        <dsp:cNvPr id="0" name=""/>
        <dsp:cNvSpPr/>
      </dsp:nvSpPr>
      <dsp:spPr>
        <a:xfrm>
          <a:off x="299348" y="5175204"/>
          <a:ext cx="544269" cy="5442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EF7ED-F197-4D7E-B0E3-08A2975B4901}">
      <dsp:nvSpPr>
        <dsp:cNvPr id="0" name=""/>
        <dsp:cNvSpPr/>
      </dsp:nvSpPr>
      <dsp:spPr>
        <a:xfrm>
          <a:off x="1142965" y="4952548"/>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Risks </a:t>
          </a:r>
          <a:endParaRPr lang="en-US" sz="1900" kern="1200"/>
        </a:p>
      </dsp:txBody>
      <dsp:txXfrm>
        <a:off x="1142965" y="4952548"/>
        <a:ext cx="10569609" cy="989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50FA0-2EBE-4454-BE65-61EAE4570F1D}">
      <dsp:nvSpPr>
        <dsp:cNvPr id="0" name=""/>
        <dsp:cNvSpPr/>
      </dsp:nvSpPr>
      <dsp:spPr>
        <a:xfrm>
          <a:off x="0" y="4645"/>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C24885-F0FD-4B15-A165-98D555774461}">
      <dsp:nvSpPr>
        <dsp:cNvPr id="0" name=""/>
        <dsp:cNvSpPr/>
      </dsp:nvSpPr>
      <dsp:spPr>
        <a:xfrm>
          <a:off x="299348" y="227301"/>
          <a:ext cx="544269" cy="5442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4997F-36E7-47B4-999E-A5EEE68E1FB2}">
      <dsp:nvSpPr>
        <dsp:cNvPr id="0" name=""/>
        <dsp:cNvSpPr/>
      </dsp:nvSpPr>
      <dsp:spPr>
        <a:xfrm>
          <a:off x="1142965" y="4645"/>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Research </a:t>
          </a:r>
          <a:r>
            <a:rPr lang="nb-NO" sz="1900" kern="1200" err="1"/>
            <a:t>question</a:t>
          </a:r>
          <a:endParaRPr lang="en-US" sz="1900" kern="1200"/>
        </a:p>
      </dsp:txBody>
      <dsp:txXfrm>
        <a:off x="1142965" y="4645"/>
        <a:ext cx="10569609" cy="989580"/>
      </dsp:txXfrm>
    </dsp:sp>
    <dsp:sp modelId="{43E8A784-6BC7-4FBE-A45F-422EE52E3376}">
      <dsp:nvSpPr>
        <dsp:cNvPr id="0" name=""/>
        <dsp:cNvSpPr/>
      </dsp:nvSpPr>
      <dsp:spPr>
        <a:xfrm>
          <a:off x="0" y="1241621"/>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41696B-B3AA-4515-9411-30725DA39E3F}">
      <dsp:nvSpPr>
        <dsp:cNvPr id="0" name=""/>
        <dsp:cNvSpPr/>
      </dsp:nvSpPr>
      <dsp:spPr>
        <a:xfrm>
          <a:off x="299348" y="1464277"/>
          <a:ext cx="544269" cy="5442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34AFBC-3D6E-426F-9B2E-EE9DC0394E25}">
      <dsp:nvSpPr>
        <dsp:cNvPr id="0" name=""/>
        <dsp:cNvSpPr/>
      </dsp:nvSpPr>
      <dsp:spPr>
        <a:xfrm>
          <a:off x="1142965" y="1241621"/>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Research </a:t>
          </a:r>
          <a:r>
            <a:rPr lang="nb-NO" sz="1900" kern="1200" err="1"/>
            <a:t>method</a:t>
          </a:r>
          <a:endParaRPr lang="en-US" sz="1900" kern="1200"/>
        </a:p>
      </dsp:txBody>
      <dsp:txXfrm>
        <a:off x="1142965" y="1241621"/>
        <a:ext cx="10569609" cy="989580"/>
      </dsp:txXfrm>
    </dsp:sp>
    <dsp:sp modelId="{A483447C-1A81-428A-8775-1F9E49A1B814}">
      <dsp:nvSpPr>
        <dsp:cNvPr id="0" name=""/>
        <dsp:cNvSpPr/>
      </dsp:nvSpPr>
      <dsp:spPr>
        <a:xfrm>
          <a:off x="0" y="2478597"/>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041C31-0E6B-4D68-9A67-BD1BC7F5C321}">
      <dsp:nvSpPr>
        <dsp:cNvPr id="0" name=""/>
        <dsp:cNvSpPr/>
      </dsp:nvSpPr>
      <dsp:spPr>
        <a:xfrm>
          <a:off x="299348" y="2701252"/>
          <a:ext cx="544269" cy="5442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5EF282-5CA4-40EE-A39A-0CE42C6651D4}">
      <dsp:nvSpPr>
        <dsp:cNvPr id="0" name=""/>
        <dsp:cNvSpPr/>
      </dsp:nvSpPr>
      <dsp:spPr>
        <a:xfrm>
          <a:off x="1142965" y="2478597"/>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Data collection </a:t>
          </a:r>
          <a:endParaRPr lang="en-US" sz="1900" kern="1200"/>
        </a:p>
      </dsp:txBody>
      <dsp:txXfrm>
        <a:off x="1142965" y="2478597"/>
        <a:ext cx="10569609" cy="989580"/>
      </dsp:txXfrm>
    </dsp:sp>
    <dsp:sp modelId="{5E2277B0-04B2-489E-A118-55C9F2DCA28D}">
      <dsp:nvSpPr>
        <dsp:cNvPr id="0" name=""/>
        <dsp:cNvSpPr/>
      </dsp:nvSpPr>
      <dsp:spPr>
        <a:xfrm>
          <a:off x="0" y="3715572"/>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A3B4A3-D41C-429D-B1D5-64D6CF26EADB}">
      <dsp:nvSpPr>
        <dsp:cNvPr id="0" name=""/>
        <dsp:cNvSpPr/>
      </dsp:nvSpPr>
      <dsp:spPr>
        <a:xfrm>
          <a:off x="299348" y="3938228"/>
          <a:ext cx="544269" cy="5442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D84695-4252-4CFD-871B-33E8690600B0}">
      <dsp:nvSpPr>
        <dsp:cNvPr id="0" name=""/>
        <dsp:cNvSpPr/>
      </dsp:nvSpPr>
      <dsp:spPr>
        <a:xfrm>
          <a:off x="1142965" y="3715572"/>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a:t>Data analysis </a:t>
          </a:r>
          <a:endParaRPr lang="en-US" sz="1900" kern="1200"/>
        </a:p>
      </dsp:txBody>
      <dsp:txXfrm>
        <a:off x="1142965" y="3715572"/>
        <a:ext cx="10569609" cy="989580"/>
      </dsp:txXfrm>
    </dsp:sp>
    <dsp:sp modelId="{524D753A-11F8-4DBF-A8E6-0253110FD564}">
      <dsp:nvSpPr>
        <dsp:cNvPr id="0" name=""/>
        <dsp:cNvSpPr/>
      </dsp:nvSpPr>
      <dsp:spPr>
        <a:xfrm>
          <a:off x="0" y="4952548"/>
          <a:ext cx="11712574" cy="98958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01515-7AAD-44C7-B426-C0B8900238C0}">
      <dsp:nvSpPr>
        <dsp:cNvPr id="0" name=""/>
        <dsp:cNvSpPr/>
      </dsp:nvSpPr>
      <dsp:spPr>
        <a:xfrm>
          <a:off x="299348" y="5175204"/>
          <a:ext cx="544269" cy="5442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AEF7ED-F197-4D7E-B0E3-08A2975B4901}">
      <dsp:nvSpPr>
        <dsp:cNvPr id="0" name=""/>
        <dsp:cNvSpPr/>
      </dsp:nvSpPr>
      <dsp:spPr>
        <a:xfrm>
          <a:off x="1142965" y="4952548"/>
          <a:ext cx="10569609" cy="989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731" tIns="104731" rIns="104731" bIns="104731" numCol="1" spcCol="1270" anchor="ctr" anchorCtr="0">
          <a:noAutofit/>
        </a:bodyPr>
        <a:lstStyle/>
        <a:p>
          <a:pPr marL="0" lvl="0" indent="0" algn="l" defTabSz="844550">
            <a:lnSpc>
              <a:spcPct val="100000"/>
            </a:lnSpc>
            <a:spcBef>
              <a:spcPct val="0"/>
            </a:spcBef>
            <a:spcAft>
              <a:spcPct val="35000"/>
            </a:spcAft>
            <a:buNone/>
          </a:pPr>
          <a:r>
            <a:rPr lang="nb-NO" sz="1900" kern="1200" err="1"/>
            <a:t>Where</a:t>
          </a:r>
          <a:r>
            <a:rPr lang="nb-NO" sz="1900" kern="1200"/>
            <a:t> to </a:t>
          </a:r>
          <a:r>
            <a:rPr lang="nb-NO" sz="1900" kern="1200" err="1"/>
            <a:t>publish</a:t>
          </a:r>
          <a:r>
            <a:rPr lang="nb-NO" sz="1900" kern="1200"/>
            <a:t> </a:t>
          </a:r>
          <a:endParaRPr lang="en-US" sz="1900" kern="1200"/>
        </a:p>
      </dsp:txBody>
      <dsp:txXfrm>
        <a:off x="1142965" y="4952548"/>
        <a:ext cx="10569609" cy="98958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9405527-11F6-481C-B0FE-29D887AEFBAA}" type="datetimeFigureOut">
              <a:rPr lang="nb-NO" smtClean="0"/>
              <a:t>18.11.2025</a:t>
            </a:fld>
            <a:endParaRPr lang="nb-NO"/>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E85327C-1CF5-4206-8A67-378982608BF3}" type="slidenum">
              <a:rPr lang="nb-NO" smtClean="0"/>
              <a:t>‹#›</a:t>
            </a:fld>
            <a:endParaRPr lang="nb-NO"/>
          </a:p>
        </p:txBody>
      </p:sp>
    </p:spTree>
    <p:extLst>
      <p:ext uri="{BB962C8B-B14F-4D97-AF65-F5344CB8AC3E}">
        <p14:creationId xmlns:p14="http://schemas.microsoft.com/office/powerpoint/2010/main" val="1870337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Same-sex_marriage_in_the_Netherlands"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en.wikipedia.org/wiki/Same-sex_marriag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D8AF5861-CC5D-44E8-B33C-CD84562D017E}" type="slidenum">
              <a:rPr lang="en-GB" smtClean="0"/>
              <a:t>1</a:t>
            </a:fld>
            <a:endParaRPr lang="en-GB"/>
          </a:p>
        </p:txBody>
      </p:sp>
    </p:spTree>
    <p:extLst>
      <p:ext uri="{BB962C8B-B14F-4D97-AF65-F5344CB8AC3E}">
        <p14:creationId xmlns:p14="http://schemas.microsoft.com/office/powerpoint/2010/main" val="319876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D8AF5861-CC5D-44E8-B33C-CD84562D017E}" type="slidenum">
              <a:rPr lang="en-GB" smtClean="0"/>
              <a:t>3</a:t>
            </a:fld>
            <a:endParaRPr lang="en-GB"/>
          </a:p>
        </p:txBody>
      </p:sp>
    </p:spTree>
    <p:extLst>
      <p:ext uri="{BB962C8B-B14F-4D97-AF65-F5344CB8AC3E}">
        <p14:creationId xmlns:p14="http://schemas.microsoft.com/office/powerpoint/2010/main" val="99684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4:notes"/>
          <p:cNvSpPr>
            <a:spLocks noGrp="1" noRot="1" noChangeAspect="1"/>
          </p:cNvSpPr>
          <p:nvPr>
            <p:ph type="sldImg" idx="2"/>
          </p:nvPr>
        </p:nvSpPr>
        <p:spPr>
          <a:xfrm>
            <a:off x="657225" y="1793875"/>
            <a:ext cx="8612188" cy="48450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24:notes"/>
          <p:cNvSpPr txBox="1">
            <a:spLocks noGrp="1"/>
          </p:cNvSpPr>
          <p:nvPr>
            <p:ph type="body" idx="1"/>
          </p:nvPr>
        </p:nvSpPr>
        <p:spPr>
          <a:xfrm>
            <a:off x="992665" y="6908711"/>
            <a:ext cx="7941310" cy="5652582"/>
          </a:xfrm>
          <a:prstGeom prst="rect">
            <a:avLst/>
          </a:prstGeom>
          <a:noFill/>
          <a:ln>
            <a:noFill/>
          </a:ln>
        </p:spPr>
        <p:txBody>
          <a:bodyPr spcFirstLastPara="1" wrap="square" lIns="137152" tIns="68576" rIns="137152" bIns="68576" anchor="t" anchorCtr="0">
            <a:noAutofit/>
          </a:bodyPr>
          <a:lstStyle/>
          <a:p>
            <a:r>
              <a:rPr lang="no-NO"/>
              <a:t>But why?</a:t>
            </a:r>
            <a:endParaRPr/>
          </a:p>
          <a:p>
            <a:r>
              <a:rPr lang="no-NO"/>
              <a:t>What are the challenges?</a:t>
            </a:r>
            <a:endParaRPr/>
          </a:p>
          <a:p>
            <a:r>
              <a:rPr lang="no-NO"/>
              <a:t>And in our projects we are trying to combat these challenges, </a:t>
            </a:r>
            <a:endParaRPr/>
          </a:p>
          <a:p>
            <a:r>
              <a:rPr lang="no-NO"/>
              <a:t>Examples from EUGAIN</a:t>
            </a:r>
            <a:endParaRPr/>
          </a:p>
          <a:p>
            <a:r>
              <a:rPr lang="no-NO"/>
              <a:t>Calling the applicants, Welcome day, March 8 - Women's Day, Network lunches, Programming courses, social activities such as Mountain hiking, PhD party, Invite high school girls from all over the country, Presentations and workshops, Personal meeting with role models, Break down stereotypes and bias, hire women role models</a:t>
            </a:r>
            <a:endParaRPr/>
          </a:p>
          <a:p>
            <a:pPr marL="79138">
              <a:lnSpc>
                <a:spcPct val="90000"/>
              </a:lnSpc>
            </a:pPr>
            <a:endParaRPr>
              <a:solidFill>
                <a:schemeClr val="lt1"/>
              </a:solidFill>
            </a:endParaRPr>
          </a:p>
          <a:p>
            <a:pPr marL="79138">
              <a:lnSpc>
                <a:spcPct val="90000"/>
              </a:lnSpc>
              <a:spcBef>
                <a:spcPts val="1108"/>
              </a:spcBef>
            </a:pPr>
            <a:r>
              <a:rPr lang="no-NO">
                <a:solidFill>
                  <a:schemeClr val="lt1"/>
                </a:solidFill>
              </a:rPr>
              <a:t>This is answer to question about what works</a:t>
            </a:r>
            <a:endParaRPr>
              <a:solidFill>
                <a:schemeClr val="lt1"/>
              </a:solidFill>
            </a:endParaRPr>
          </a:p>
          <a:p>
            <a:pPr marL="79138">
              <a:lnSpc>
                <a:spcPct val="90000"/>
              </a:lnSpc>
              <a:spcBef>
                <a:spcPts val="1108"/>
              </a:spcBef>
            </a:pPr>
            <a:endParaRPr>
              <a:solidFill>
                <a:schemeClr val="lt1"/>
              </a:solidFill>
            </a:endParaRPr>
          </a:p>
          <a:p>
            <a:pPr marL="79138">
              <a:lnSpc>
                <a:spcPct val="90000"/>
              </a:lnSpc>
              <a:spcBef>
                <a:spcPts val="1108"/>
              </a:spcBef>
            </a:pPr>
            <a:r>
              <a:rPr lang="no-NO">
                <a:solidFill>
                  <a:schemeClr val="lt1"/>
                </a:solidFill>
              </a:rPr>
              <a:t>Explain briefly what these projects have done and achieved since 1997 </a:t>
            </a:r>
            <a:endParaRPr/>
          </a:p>
          <a:p>
            <a:pPr marL="79138">
              <a:lnSpc>
                <a:spcPct val="90000"/>
              </a:lnSpc>
              <a:spcBef>
                <a:spcPts val="1108"/>
              </a:spcBef>
            </a:pPr>
            <a:r>
              <a:rPr lang="no-NO">
                <a:solidFill>
                  <a:schemeClr val="lt1"/>
                </a:solidFill>
              </a:rPr>
              <a:t>Measures such as </a:t>
            </a:r>
            <a:endParaRPr/>
          </a:p>
          <a:p>
            <a:pPr marL="79138">
              <a:spcBef>
                <a:spcPts val="1108"/>
              </a:spcBef>
            </a:pPr>
            <a:r>
              <a:rPr lang="no-NO">
                <a:solidFill>
                  <a:schemeClr val="lt1"/>
                </a:solidFill>
              </a:rPr>
              <a:t>Information</a:t>
            </a:r>
            <a:endParaRPr/>
          </a:p>
          <a:p>
            <a:pPr marL="79138">
              <a:spcBef>
                <a:spcPts val="1108"/>
              </a:spcBef>
            </a:pPr>
            <a:r>
              <a:rPr lang="no-NO">
                <a:solidFill>
                  <a:schemeClr val="lt1"/>
                </a:solidFill>
              </a:rPr>
              <a:t>Mentoring</a:t>
            </a:r>
            <a:endParaRPr/>
          </a:p>
          <a:p>
            <a:pPr marL="79138">
              <a:spcBef>
                <a:spcPts val="1108"/>
              </a:spcBef>
            </a:pPr>
            <a:r>
              <a:rPr lang="no-NO">
                <a:solidFill>
                  <a:schemeClr val="lt1"/>
                </a:solidFill>
              </a:rPr>
              <a:t>Network</a:t>
            </a:r>
            <a:endParaRPr/>
          </a:p>
          <a:p>
            <a:pPr marL="79138">
              <a:spcBef>
                <a:spcPts val="1108"/>
              </a:spcBef>
            </a:pPr>
            <a:r>
              <a:rPr lang="no-NO">
                <a:solidFill>
                  <a:schemeClr val="lt1"/>
                </a:solidFill>
              </a:rPr>
              <a:t>Anti bias training</a:t>
            </a:r>
            <a:endParaRPr/>
          </a:p>
          <a:p>
            <a:pPr marL="79138">
              <a:lnSpc>
                <a:spcPct val="90000"/>
              </a:lnSpc>
              <a:spcBef>
                <a:spcPts val="1108"/>
              </a:spcBef>
            </a:pPr>
            <a:endParaRPr>
              <a:solidFill>
                <a:schemeClr val="lt1"/>
              </a:solidFill>
            </a:endParaRPr>
          </a:p>
          <a:p>
            <a:pPr marL="237412" indent="-128033">
              <a:spcBef>
                <a:spcPts val="1108"/>
              </a:spcBef>
              <a:buClr>
                <a:schemeClr val="dk1"/>
              </a:buClr>
              <a:buSzPts val="1200"/>
            </a:pPr>
            <a:endParaRPr/>
          </a:p>
          <a:p>
            <a:endParaRPr/>
          </a:p>
        </p:txBody>
      </p:sp>
      <p:sp>
        <p:nvSpPr>
          <p:cNvPr id="134" name="Google Shape;134;p24:notes"/>
          <p:cNvSpPr txBox="1">
            <a:spLocks noGrp="1"/>
          </p:cNvSpPr>
          <p:nvPr>
            <p:ph type="sldNum" idx="12"/>
          </p:nvPr>
        </p:nvSpPr>
        <p:spPr>
          <a:xfrm>
            <a:off x="5622800" y="13635485"/>
            <a:ext cx="4301543" cy="720279"/>
          </a:xfrm>
          <a:prstGeom prst="rect">
            <a:avLst/>
          </a:prstGeom>
          <a:noFill/>
          <a:ln>
            <a:noFill/>
          </a:ln>
        </p:spPr>
        <p:txBody>
          <a:bodyPr spcFirstLastPara="1" wrap="square" lIns="137152" tIns="68576" rIns="137152" bIns="68576" anchor="b" anchorCtr="0">
            <a:noAutofit/>
          </a:bodyPr>
          <a:lstStyle/>
          <a:p>
            <a:fld id="{00000000-1234-1234-1234-123412341234}" type="slidenum">
              <a:rPr lang="no-NO"/>
              <a:pPr/>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7CA91-EADC-DE3C-E8E9-E0D3BEB5DBF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919FA6F-03AB-A717-9619-4B17EBAB27F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CE33BC2-065A-3DAB-4492-5E39676FC93E}"/>
              </a:ext>
            </a:extLst>
          </p:cNvPr>
          <p:cNvSpPr>
            <a:spLocks noGrp="1"/>
          </p:cNvSpPr>
          <p:nvPr>
            <p:ph type="body" idx="1"/>
          </p:nvPr>
        </p:nvSpPr>
        <p:spPr/>
        <p:txBody>
          <a:bodyPr/>
          <a:lstStyle/>
          <a:p>
            <a:r>
              <a:rPr lang="nb-NO"/>
              <a:t>Q: Do </a:t>
            </a:r>
            <a:r>
              <a:rPr lang="nb-NO" err="1"/>
              <a:t>you</a:t>
            </a:r>
            <a:r>
              <a:rPr lang="nb-NO"/>
              <a:t> </a:t>
            </a:r>
            <a:r>
              <a:rPr lang="nb-NO" err="1"/>
              <a:t>know</a:t>
            </a:r>
            <a:r>
              <a:rPr lang="nb-NO"/>
              <a:t> </a:t>
            </a:r>
            <a:r>
              <a:rPr lang="nb-NO" err="1"/>
              <a:t>about</a:t>
            </a:r>
            <a:r>
              <a:rPr lang="nb-NO"/>
              <a:t> </a:t>
            </a:r>
            <a:r>
              <a:rPr lang="nb-NO" err="1"/>
              <a:t>any</a:t>
            </a:r>
            <a:r>
              <a:rPr lang="nb-NO"/>
              <a:t> </a:t>
            </a:r>
            <a:r>
              <a:rPr lang="nb-NO" err="1"/>
              <a:t>interventions</a:t>
            </a:r>
            <a:r>
              <a:rPr lang="nb-NO"/>
              <a:t>/</a:t>
            </a:r>
            <a:r>
              <a:rPr lang="nb-NO" err="1"/>
              <a:t>techniques</a:t>
            </a:r>
            <a:r>
              <a:rPr lang="nb-NO"/>
              <a:t> for </a:t>
            </a:r>
            <a:r>
              <a:rPr lang="nb-NO" err="1"/>
              <a:t>improving</a:t>
            </a:r>
            <a:r>
              <a:rPr lang="nb-NO"/>
              <a:t> </a:t>
            </a:r>
            <a:r>
              <a:rPr lang="nb-NO" err="1"/>
              <a:t>balance</a:t>
            </a:r>
            <a:r>
              <a:rPr lang="nb-NO"/>
              <a:t> and </a:t>
            </a:r>
            <a:r>
              <a:rPr lang="nb-NO" err="1"/>
              <a:t>eliminating</a:t>
            </a:r>
            <a:r>
              <a:rPr lang="nb-NO"/>
              <a:t> </a:t>
            </a:r>
            <a:r>
              <a:rPr lang="nb-NO" err="1"/>
              <a:t>biases</a:t>
            </a:r>
            <a:r>
              <a:rPr lang="nb-NO"/>
              <a:t>?</a:t>
            </a:r>
          </a:p>
        </p:txBody>
      </p:sp>
      <p:sp>
        <p:nvSpPr>
          <p:cNvPr id="4" name="Plassholder for lysbildenummer 3">
            <a:extLst>
              <a:ext uri="{FF2B5EF4-FFF2-40B4-BE49-F238E27FC236}">
                <a16:creationId xmlns:a16="http://schemas.microsoft.com/office/drawing/2014/main" id="{BEABC153-E801-C2C2-3FEA-9213BA4361AE}"/>
              </a:ext>
            </a:extLst>
          </p:cNvPr>
          <p:cNvSpPr>
            <a:spLocks noGrp="1"/>
          </p:cNvSpPr>
          <p:nvPr>
            <p:ph type="sldNum" sz="quarter" idx="5"/>
          </p:nvPr>
        </p:nvSpPr>
        <p:spPr/>
        <p:txBody>
          <a:bodyPr/>
          <a:lstStyle/>
          <a:p>
            <a:fld id="{D8AF5861-CC5D-44E8-B33C-CD84562D017E}" type="slidenum">
              <a:rPr lang="en-GB" smtClean="0"/>
              <a:t>6</a:t>
            </a:fld>
            <a:endParaRPr lang="en-GB"/>
          </a:p>
        </p:txBody>
      </p:sp>
    </p:spTree>
    <p:extLst>
      <p:ext uri="{BB962C8B-B14F-4D97-AF65-F5344CB8AC3E}">
        <p14:creationId xmlns:p14="http://schemas.microsoft.com/office/powerpoint/2010/main" val="3489261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A5B84-1C13-ECCF-DF66-10DD5CABAEF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C038371-78BE-A800-C86F-AC73A0B3AED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961672B-FC16-C86B-94FF-0F0EF9B8EAA4}"/>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32BF5DC1-C06B-2D07-E881-B4C1211C4DC3}"/>
              </a:ext>
            </a:extLst>
          </p:cNvPr>
          <p:cNvSpPr>
            <a:spLocks noGrp="1"/>
          </p:cNvSpPr>
          <p:nvPr>
            <p:ph type="sldNum" sz="quarter" idx="5"/>
          </p:nvPr>
        </p:nvSpPr>
        <p:spPr/>
        <p:txBody>
          <a:bodyPr/>
          <a:lstStyle/>
          <a:p>
            <a:fld id="{D8AF5861-CC5D-44E8-B33C-CD84562D017E}" type="slidenum">
              <a:rPr lang="en-GB" smtClean="0"/>
              <a:t>7</a:t>
            </a:fld>
            <a:endParaRPr lang="en-GB"/>
          </a:p>
        </p:txBody>
      </p:sp>
    </p:spTree>
    <p:extLst>
      <p:ext uri="{BB962C8B-B14F-4D97-AF65-F5344CB8AC3E}">
        <p14:creationId xmlns:p14="http://schemas.microsoft.com/office/powerpoint/2010/main" val="304835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It's the 1960s. In Pisa, in November 1961, the large electronic calculator for scientific research developed by the University of Pisa's Research Center was inaugurated at the University of Pisa's Institute of Physics, in the presence of the President of the Republic and the Rectors of all the Italian universities, who had gathered in Pisa for the opening of the new academic year.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initiative immediately attracted the interest of the Olivetti company of Ivrea, which had already begun electronics studies and designs in connection with its own production programs. Under an agreement with the University of Pisa, Olivetti guaranteed financial support and the collaboration of its specialized personnel.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 too, was born in the mid-1960s.</a:t>
            </a:r>
            <a:endParaRPr lang="nb-NO"/>
          </a:p>
        </p:txBody>
      </p:sp>
      <p:sp>
        <p:nvSpPr>
          <p:cNvPr id="4" name="Slide Number Placeholder 3"/>
          <p:cNvSpPr>
            <a:spLocks noGrp="1"/>
          </p:cNvSpPr>
          <p:nvPr>
            <p:ph type="sldNum" sz="quarter" idx="5"/>
          </p:nvPr>
        </p:nvSpPr>
        <p:spPr/>
        <p:txBody>
          <a:bodyPr/>
          <a:lstStyle/>
          <a:p>
            <a:fld id="{BB1AC069-8A57-4D78-B7D3-350F7036A0D0}" type="slidenum">
              <a:rPr lang="nb-NO" smtClean="0"/>
              <a:t>10</a:t>
            </a:fld>
            <a:endParaRPr lang="nb-NO"/>
          </a:p>
        </p:txBody>
      </p:sp>
    </p:spTree>
    <p:extLst>
      <p:ext uri="{BB962C8B-B14F-4D97-AF65-F5344CB8AC3E}">
        <p14:creationId xmlns:p14="http://schemas.microsoft.com/office/powerpoint/2010/main" val="2430592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high school, we had two hours of math a week. Our math teacher, Annamaria </a:t>
            </a:r>
            <a:r>
              <a:rPr lang="en-US" err="1"/>
              <a:t>Bastianoni</a:t>
            </a:r>
            <a:r>
              <a:rPr lang="en-US"/>
              <a:t>, taught us how to program the Texas T57 calculator. She had worked as a temporary researcher at the National Research Center when she was young. She was a math teacher at a high school, but she was a pioneer. While the calculator was doing calculations, the teacher would respectfully address the calculator and say, "Think about it."</a:t>
            </a:r>
          </a:p>
          <a:p>
            <a:r>
              <a:rPr lang="en-US"/>
              <a:t>Math was easy for me, but Greek translations, on the other hand, were becoming increasingly difficult.</a:t>
            </a:r>
            <a:endParaRPr lang="nb-NO"/>
          </a:p>
        </p:txBody>
      </p:sp>
      <p:sp>
        <p:nvSpPr>
          <p:cNvPr id="4" name="Slide Number Placeholder 3"/>
          <p:cNvSpPr>
            <a:spLocks noGrp="1"/>
          </p:cNvSpPr>
          <p:nvPr>
            <p:ph type="sldNum" sz="quarter" idx="5"/>
          </p:nvPr>
        </p:nvSpPr>
        <p:spPr/>
        <p:txBody>
          <a:bodyPr/>
          <a:lstStyle/>
          <a:p>
            <a:fld id="{BB1AC069-8A57-4D78-B7D3-350F7036A0D0}" type="slidenum">
              <a:rPr lang="nb-NO" smtClean="0"/>
              <a:t>11</a:t>
            </a:fld>
            <a:endParaRPr lang="nb-NO"/>
          </a:p>
        </p:txBody>
      </p:sp>
    </p:spTree>
    <p:extLst>
      <p:ext uri="{BB962C8B-B14F-4D97-AF65-F5344CB8AC3E}">
        <p14:creationId xmlns:p14="http://schemas.microsoft.com/office/powerpoint/2010/main" val="325192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0" err="1"/>
              <a:t>It</a:t>
            </a:r>
            <a:r>
              <a:rPr lang="it-IT" b="0"/>
              <a:t> </a:t>
            </a:r>
            <a:r>
              <a:rPr lang="it-IT" b="0" err="1"/>
              <a:t>is</a:t>
            </a:r>
            <a:r>
              <a:rPr lang="it-IT" b="0"/>
              <a:t> the decade in </a:t>
            </a:r>
            <a:r>
              <a:rPr lang="it-IT" b="0" err="1"/>
              <a:t>which</a:t>
            </a:r>
            <a:r>
              <a:rPr lang="it-IT" b="0"/>
              <a:t> I made the </a:t>
            </a:r>
            <a:r>
              <a:rPr lang="it-IT" b="0" err="1"/>
              <a:t>most</a:t>
            </a:r>
            <a:r>
              <a:rPr lang="it-IT" b="0"/>
              <a:t> </a:t>
            </a:r>
            <a:r>
              <a:rPr lang="it-IT" b="0" err="1"/>
              <a:t>important</a:t>
            </a:r>
            <a:r>
              <a:rPr lang="it-IT" b="0"/>
              <a:t> </a:t>
            </a:r>
            <a:r>
              <a:rPr lang="it-IT" b="0" err="1"/>
              <a:t>choices</a:t>
            </a:r>
            <a:r>
              <a:rPr lang="it-IT" b="0"/>
              <a:t>: Computer science, </a:t>
            </a:r>
            <a:r>
              <a:rPr lang="it-IT" b="0" err="1"/>
              <a:t>then</a:t>
            </a:r>
            <a:r>
              <a:rPr lang="it-IT" b="0"/>
              <a:t> software engineering and </a:t>
            </a:r>
            <a:r>
              <a:rPr lang="it-IT" b="0" err="1"/>
              <a:t>Norway</a:t>
            </a:r>
            <a:r>
              <a:rPr lang="it-IT" b="0"/>
              <a:t>. </a:t>
            </a:r>
            <a:endParaRPr lang="nb-NO" b="0"/>
          </a:p>
        </p:txBody>
      </p:sp>
      <p:sp>
        <p:nvSpPr>
          <p:cNvPr id="4" name="Slide Number Placeholder 3"/>
          <p:cNvSpPr>
            <a:spLocks noGrp="1"/>
          </p:cNvSpPr>
          <p:nvPr>
            <p:ph type="sldNum" sz="quarter" idx="5"/>
          </p:nvPr>
        </p:nvSpPr>
        <p:spPr/>
        <p:txBody>
          <a:bodyPr/>
          <a:lstStyle/>
          <a:p>
            <a:fld id="{BB1AC069-8A57-4D78-B7D3-350F7036A0D0}" type="slidenum">
              <a:rPr lang="nb-NO" smtClean="0"/>
              <a:t>12</a:t>
            </a:fld>
            <a:endParaRPr lang="nb-NO"/>
          </a:p>
        </p:txBody>
      </p:sp>
    </p:spTree>
    <p:extLst>
      <p:ext uri="{BB962C8B-B14F-4D97-AF65-F5344CB8AC3E}">
        <p14:creationId xmlns:p14="http://schemas.microsoft.com/office/powerpoint/2010/main" val="4039210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a:t>I </a:t>
            </a:r>
            <a:r>
              <a:rPr lang="it-IT" err="1"/>
              <a:t>came</a:t>
            </a:r>
            <a:r>
              <a:rPr lang="it-IT"/>
              <a:t> back to </a:t>
            </a:r>
            <a:r>
              <a:rPr lang="it-IT" err="1"/>
              <a:t>Italy</a:t>
            </a:r>
            <a:r>
              <a:rPr lang="it-IT"/>
              <a:t> and I </a:t>
            </a:r>
            <a:r>
              <a:rPr lang="it-IT" err="1"/>
              <a:t>lived</a:t>
            </a:r>
            <a:r>
              <a:rPr lang="it-IT"/>
              <a:t> 5 </a:t>
            </a:r>
            <a:r>
              <a:rPr lang="it-IT" err="1"/>
              <a:t>years</a:t>
            </a:r>
            <a:r>
              <a:rPr lang="it-IT"/>
              <a:t> in Torino. I </a:t>
            </a:r>
            <a:r>
              <a:rPr lang="it-IT" err="1"/>
              <a:t>published</a:t>
            </a:r>
            <a:r>
              <a:rPr lang="it-IT"/>
              <a:t> </a:t>
            </a:r>
            <a:r>
              <a:rPr lang="it-IT" err="1"/>
              <a:t>my</a:t>
            </a:r>
            <a:r>
              <a:rPr lang="it-IT"/>
              <a:t> first journal paper with </a:t>
            </a:r>
            <a:r>
              <a:rPr lang="it-IT" err="1"/>
              <a:t>my</a:t>
            </a:r>
            <a:r>
              <a:rPr lang="it-IT"/>
              <a:t> </a:t>
            </a:r>
            <a:r>
              <a:rPr lang="it-IT" err="1"/>
              <a:t>Norwegian</a:t>
            </a:r>
            <a:r>
              <a:rPr lang="it-IT"/>
              <a:t> professor Reidar </a:t>
            </a:r>
            <a:r>
              <a:rPr lang="it-IT" err="1"/>
              <a:t>Conradi</a:t>
            </a:r>
            <a:r>
              <a:rPr lang="it-IT"/>
              <a:t>. </a:t>
            </a:r>
          </a:p>
        </p:txBody>
      </p:sp>
      <p:sp>
        <p:nvSpPr>
          <p:cNvPr id="4" name="Slide Number Placeholder 3"/>
          <p:cNvSpPr>
            <a:spLocks noGrp="1"/>
          </p:cNvSpPr>
          <p:nvPr>
            <p:ph type="sldNum" sz="quarter" idx="5"/>
          </p:nvPr>
        </p:nvSpPr>
        <p:spPr/>
        <p:txBody>
          <a:bodyPr/>
          <a:lstStyle/>
          <a:p>
            <a:fld id="{BB1AC069-8A57-4D78-B7D3-350F7036A0D0}" type="slidenum">
              <a:rPr lang="nb-NO" smtClean="0"/>
              <a:t>13</a:t>
            </a:fld>
            <a:endParaRPr lang="nb-NO"/>
          </a:p>
        </p:txBody>
      </p:sp>
    </p:spTree>
    <p:extLst>
      <p:ext uri="{BB962C8B-B14F-4D97-AF65-F5344CB8AC3E}">
        <p14:creationId xmlns:p14="http://schemas.microsoft.com/office/powerpoint/2010/main" val="3854195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In 2000 I </a:t>
            </a:r>
            <a:r>
              <a:rPr lang="nb-NO" sz="1200" kern="1200" err="1">
                <a:solidFill>
                  <a:schemeClr val="tx1"/>
                </a:solidFill>
                <a:effectLst/>
                <a:latin typeface="+mn-lt"/>
                <a:ea typeface="+mn-ea"/>
                <a:cs typeface="+mn-cs"/>
              </a:rPr>
              <a:t>had</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two</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children</a:t>
            </a:r>
            <a:r>
              <a:rPr lang="nb-NO" sz="1200" kern="1200">
                <a:solidFill>
                  <a:schemeClr val="tx1"/>
                </a:solidFill>
                <a:effectLst/>
                <a:latin typeface="+mn-lt"/>
                <a:ea typeface="+mn-ea"/>
                <a:cs typeface="+mn-cs"/>
              </a:rPr>
              <a:t> under 2 </a:t>
            </a:r>
            <a:r>
              <a:rPr lang="nb-NO" sz="1200" kern="1200" err="1">
                <a:solidFill>
                  <a:schemeClr val="tx1"/>
                </a:solidFill>
                <a:effectLst/>
                <a:latin typeface="+mn-lt"/>
                <a:ea typeface="+mn-ea"/>
                <a:cs typeface="+mn-cs"/>
              </a:rPr>
              <a:t>years</a:t>
            </a:r>
            <a:r>
              <a:rPr lang="nb-NO" sz="1200" kern="1200">
                <a:solidFill>
                  <a:schemeClr val="tx1"/>
                </a:solidFill>
                <a:effectLst/>
                <a:latin typeface="+mn-lt"/>
                <a:ea typeface="+mn-ea"/>
                <a:cs typeface="+mn-cs"/>
              </a:rPr>
              <a:t>, I </a:t>
            </a:r>
            <a:r>
              <a:rPr lang="nb-NO" sz="1200" kern="1200" err="1">
                <a:solidFill>
                  <a:schemeClr val="tx1"/>
                </a:solidFill>
                <a:effectLst/>
                <a:latin typeface="+mn-lt"/>
                <a:ea typeface="+mn-ea"/>
                <a:cs typeface="+mn-cs"/>
              </a:rPr>
              <a:t>wrote</a:t>
            </a:r>
            <a:r>
              <a:rPr lang="nb-NO" sz="1200" kern="1200">
                <a:solidFill>
                  <a:schemeClr val="tx1"/>
                </a:solidFill>
                <a:effectLst/>
                <a:latin typeface="+mn-lt"/>
                <a:ea typeface="+mn-ea"/>
                <a:cs typeface="+mn-cs"/>
              </a:rPr>
              <a:t> my book Kjærlighet og Computer and I </a:t>
            </a:r>
            <a:r>
              <a:rPr lang="nb-NO" sz="1200" kern="1200" err="1">
                <a:solidFill>
                  <a:schemeClr val="tx1"/>
                </a:solidFill>
                <a:effectLst/>
                <a:latin typeface="+mn-lt"/>
                <a:ea typeface="+mn-ea"/>
                <a:cs typeface="+mn-cs"/>
              </a:rPr>
              <a:t>discovered</a:t>
            </a:r>
            <a:r>
              <a:rPr lang="nb-NO" sz="1200" kern="1200">
                <a:solidFill>
                  <a:schemeClr val="tx1"/>
                </a:solidFill>
                <a:effectLst/>
                <a:latin typeface="+mn-lt"/>
                <a:ea typeface="+mn-ea"/>
                <a:cs typeface="+mn-cs"/>
              </a:rPr>
              <a:t> the </a:t>
            </a:r>
            <a:r>
              <a:rPr lang="nb-NO" sz="1200" kern="1200" err="1">
                <a:solidFill>
                  <a:schemeClr val="tx1"/>
                </a:solidFill>
                <a:effectLst/>
                <a:latin typeface="+mn-lt"/>
                <a:ea typeface="+mn-ea"/>
                <a:cs typeface="+mn-cs"/>
              </a:rPr>
              <a:t>world</a:t>
            </a:r>
            <a:r>
              <a:rPr lang="nb-NO" sz="1200" kern="1200">
                <a:solidFill>
                  <a:schemeClr val="tx1"/>
                </a:solidFill>
                <a:effectLst/>
                <a:latin typeface="+mn-lt"/>
                <a:ea typeface="+mn-ea"/>
                <a:cs typeface="+mn-cs"/>
              </a:rPr>
              <a:t> of </a:t>
            </a:r>
            <a:r>
              <a:rPr lang="nb-NO" sz="1200" kern="1200" err="1">
                <a:solidFill>
                  <a:schemeClr val="tx1"/>
                </a:solidFill>
                <a:effectLst/>
                <a:latin typeface="+mn-lt"/>
                <a:ea typeface="+mn-ea"/>
                <a:cs typeface="+mn-cs"/>
              </a:rPr>
              <a:t>interdisciplinarity</a:t>
            </a:r>
            <a:r>
              <a:rPr lang="nb-NO"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a:solidFill>
                <a:schemeClr val="tx1"/>
              </a:solidFill>
              <a:effectLst/>
              <a:latin typeface="+mn-lt"/>
              <a:ea typeface="+mn-ea"/>
              <a:cs typeface="+mn-cs"/>
            </a:endParaRPr>
          </a:p>
          <a:p>
            <a:endParaRPr lang="nb-NO"/>
          </a:p>
        </p:txBody>
      </p:sp>
      <p:sp>
        <p:nvSpPr>
          <p:cNvPr id="4" name="Slide Number Placeholder 3"/>
          <p:cNvSpPr>
            <a:spLocks noGrp="1"/>
          </p:cNvSpPr>
          <p:nvPr>
            <p:ph type="sldNum" sz="quarter" idx="5"/>
          </p:nvPr>
        </p:nvSpPr>
        <p:spPr/>
        <p:txBody>
          <a:bodyPr/>
          <a:lstStyle/>
          <a:p>
            <a:fld id="{BB1AC069-8A57-4D78-B7D3-350F7036A0D0}" type="slidenum">
              <a:rPr lang="nb-NO" smtClean="0"/>
              <a:t>14</a:t>
            </a:fld>
            <a:endParaRPr lang="nb-NO"/>
          </a:p>
        </p:txBody>
      </p:sp>
    </p:spTree>
    <p:extLst>
      <p:ext uri="{BB962C8B-B14F-4D97-AF65-F5344CB8AC3E}">
        <p14:creationId xmlns:p14="http://schemas.microsoft.com/office/powerpoint/2010/main" val="3945855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a:solidFill>
                  <a:schemeClr val="tx1"/>
                </a:solidFill>
                <a:effectLst/>
                <a:latin typeface="+mn-lt"/>
                <a:ea typeface="+mn-ea"/>
                <a:cs typeface="+mn-cs"/>
              </a:rPr>
              <a:t>I </a:t>
            </a:r>
            <a:r>
              <a:rPr lang="nb-NO" sz="1200" kern="1200" err="1">
                <a:solidFill>
                  <a:schemeClr val="tx1"/>
                </a:solidFill>
                <a:effectLst/>
                <a:latin typeface="+mn-lt"/>
                <a:ea typeface="+mn-ea"/>
                <a:cs typeface="+mn-cs"/>
              </a:rPr>
              <a:t>became</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department</a:t>
            </a:r>
            <a:r>
              <a:rPr lang="nb-NO" sz="1200" kern="1200">
                <a:solidFill>
                  <a:schemeClr val="tx1"/>
                </a:solidFill>
                <a:effectLst/>
                <a:latin typeface="+mn-lt"/>
                <a:ea typeface="+mn-ea"/>
                <a:cs typeface="+mn-cs"/>
              </a:rPr>
              <a:t> head. </a:t>
            </a:r>
            <a:r>
              <a:rPr lang="nb-NO" sz="1200" kern="1200" err="1">
                <a:solidFill>
                  <a:schemeClr val="tx1"/>
                </a:solidFill>
                <a:effectLst/>
                <a:latin typeface="+mn-lt"/>
                <a:ea typeface="+mn-ea"/>
                <a:cs typeface="+mn-cs"/>
              </a:rPr>
              <a:t>Together</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with</a:t>
            </a:r>
            <a:r>
              <a:rPr lang="nb-NO" sz="1200" kern="1200">
                <a:solidFill>
                  <a:schemeClr val="tx1"/>
                </a:solidFill>
                <a:effectLst/>
                <a:latin typeface="+mn-lt"/>
                <a:ea typeface="+mn-ea"/>
                <a:cs typeface="+mn-cs"/>
              </a:rPr>
              <a:t> Telenor </a:t>
            </a:r>
            <a:r>
              <a:rPr lang="nb-NO" sz="1200" kern="1200" err="1">
                <a:solidFill>
                  <a:schemeClr val="tx1"/>
                </a:solidFill>
                <a:effectLst/>
                <a:latin typeface="+mn-lt"/>
                <a:ea typeface="+mn-ea"/>
                <a:cs typeface="+mn-cs"/>
              </a:rPr>
              <a:t>we</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started</a:t>
            </a:r>
            <a:r>
              <a:rPr lang="nb-NO" sz="1200" kern="1200">
                <a:solidFill>
                  <a:schemeClr val="tx1"/>
                </a:solidFill>
                <a:effectLst/>
                <a:latin typeface="+mn-lt"/>
                <a:ea typeface="+mn-ea"/>
                <a:cs typeface="+mn-cs"/>
              </a:rPr>
              <a:t> the NTNU AI lab. In </a:t>
            </a:r>
            <a:r>
              <a:rPr lang="nb-NO" sz="1200" kern="1200" err="1">
                <a:solidFill>
                  <a:schemeClr val="tx1"/>
                </a:solidFill>
                <a:effectLst/>
                <a:latin typeface="+mn-lt"/>
                <a:ea typeface="+mn-ea"/>
                <a:cs typeface="+mn-cs"/>
              </a:rPr>
              <a:t>this</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pictures</a:t>
            </a:r>
            <a:r>
              <a:rPr lang="nb-NO" sz="1200" kern="1200">
                <a:solidFill>
                  <a:schemeClr val="tx1"/>
                </a:solidFill>
                <a:effectLst/>
                <a:latin typeface="+mn-lt"/>
                <a:ea typeface="+mn-ea"/>
                <a:cs typeface="+mn-cs"/>
              </a:rPr>
              <a:t> I am </a:t>
            </a:r>
            <a:r>
              <a:rPr lang="nb-NO" sz="1200" kern="1200" err="1">
                <a:solidFill>
                  <a:schemeClr val="tx1"/>
                </a:solidFill>
                <a:effectLst/>
                <a:latin typeface="+mn-lt"/>
                <a:ea typeface="+mn-ea"/>
                <a:cs typeface="+mn-cs"/>
              </a:rPr>
              <a:t>together</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with</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very</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important</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people</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but</a:t>
            </a:r>
            <a:r>
              <a:rPr lang="nb-NO" sz="1200" kern="1200">
                <a:solidFill>
                  <a:schemeClr val="tx1"/>
                </a:solidFill>
                <a:effectLst/>
                <a:latin typeface="+mn-lt"/>
                <a:ea typeface="+mn-ea"/>
                <a:cs typeface="+mn-cs"/>
              </a:rPr>
              <a:t> I </a:t>
            </a:r>
            <a:r>
              <a:rPr lang="nb-NO" sz="1200" kern="1200" err="1">
                <a:solidFill>
                  <a:schemeClr val="tx1"/>
                </a:solidFill>
                <a:effectLst/>
                <a:latin typeface="+mn-lt"/>
                <a:ea typeface="+mn-ea"/>
                <a:cs typeface="+mn-cs"/>
              </a:rPr>
              <a:t>understood</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that</a:t>
            </a:r>
            <a:r>
              <a:rPr lang="nb-NO" sz="1200" kern="1200">
                <a:solidFill>
                  <a:schemeClr val="tx1"/>
                </a:solidFill>
                <a:effectLst/>
                <a:latin typeface="+mn-lt"/>
                <a:ea typeface="+mn-ea"/>
                <a:cs typeface="+mn-cs"/>
              </a:rPr>
              <a:t> I like to be </a:t>
            </a:r>
            <a:r>
              <a:rPr lang="nb-NO" sz="1200" kern="1200" err="1">
                <a:solidFill>
                  <a:schemeClr val="tx1"/>
                </a:solidFill>
                <a:effectLst/>
                <a:latin typeface="+mn-lt"/>
                <a:ea typeface="+mn-ea"/>
                <a:cs typeface="+mn-cs"/>
              </a:rPr>
              <a:t>with</a:t>
            </a:r>
            <a:r>
              <a:rPr lang="nb-NO" sz="1200" kern="1200">
                <a:solidFill>
                  <a:schemeClr val="tx1"/>
                </a:solidFill>
                <a:effectLst/>
                <a:latin typeface="+mn-lt"/>
                <a:ea typeface="+mn-ea"/>
                <a:cs typeface="+mn-cs"/>
              </a:rPr>
              <a:t> students. This </a:t>
            </a:r>
            <a:r>
              <a:rPr lang="nb-NO" sz="1200" kern="1200" err="1">
                <a:solidFill>
                  <a:schemeClr val="tx1"/>
                </a:solidFill>
                <a:effectLst/>
                <a:latin typeface="+mn-lt"/>
                <a:ea typeface="+mn-ea"/>
                <a:cs typeface="+mn-cs"/>
              </a:rPr>
              <a:t>paper</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tells</a:t>
            </a:r>
            <a:r>
              <a:rPr lang="nb-NO" sz="1200" kern="1200">
                <a:solidFill>
                  <a:schemeClr val="tx1"/>
                </a:solidFill>
                <a:effectLst/>
                <a:latin typeface="+mn-lt"/>
                <a:ea typeface="+mn-ea"/>
                <a:cs typeface="+mn-cs"/>
              </a:rPr>
              <a:t> </a:t>
            </a:r>
            <a:r>
              <a:rPr lang="nb-NO" sz="1200" kern="1200" err="1">
                <a:solidFill>
                  <a:schemeClr val="tx1"/>
                </a:solidFill>
                <a:effectLst/>
                <a:latin typeface="+mn-lt"/>
                <a:ea typeface="+mn-ea"/>
                <a:cs typeface="+mn-cs"/>
              </a:rPr>
              <a:t>about</a:t>
            </a:r>
            <a:r>
              <a:rPr lang="nb-NO" sz="1200" kern="1200">
                <a:solidFill>
                  <a:schemeClr val="tx1"/>
                </a:solidFill>
                <a:effectLst/>
                <a:latin typeface="+mn-lt"/>
                <a:ea typeface="+mn-ea"/>
                <a:cs typeface="+mn-cs"/>
              </a:rPr>
              <a:t> my </a:t>
            </a:r>
            <a:r>
              <a:rPr lang="nb-NO" sz="1200" kern="1200" err="1">
                <a:solidFill>
                  <a:schemeClr val="tx1"/>
                </a:solidFill>
                <a:effectLst/>
                <a:latin typeface="+mn-lt"/>
                <a:ea typeface="+mn-ea"/>
                <a:cs typeface="+mn-cs"/>
              </a:rPr>
              <a:t>struggles</a:t>
            </a:r>
            <a:r>
              <a:rPr lang="nb-NO" sz="1200" kern="1200">
                <a:solidFill>
                  <a:schemeClr val="tx1"/>
                </a:solidFill>
                <a:effectLst/>
                <a:latin typeface="+mn-lt"/>
                <a:ea typeface="+mn-ea"/>
                <a:cs typeface="+mn-cs"/>
              </a:rPr>
              <a:t> on </a:t>
            </a:r>
            <a:r>
              <a:rPr lang="nb-NO" sz="1200" kern="1200" err="1">
                <a:solidFill>
                  <a:schemeClr val="tx1"/>
                </a:solidFill>
                <a:effectLst/>
                <a:latin typeface="+mn-lt"/>
                <a:ea typeface="+mn-ea"/>
                <a:cs typeface="+mn-cs"/>
              </a:rPr>
              <a:t>how</a:t>
            </a:r>
            <a:r>
              <a:rPr lang="nb-NO" sz="1200" kern="1200">
                <a:solidFill>
                  <a:schemeClr val="tx1"/>
                </a:solidFill>
                <a:effectLst/>
                <a:latin typeface="+mn-lt"/>
                <a:ea typeface="+mn-ea"/>
                <a:cs typeface="+mn-cs"/>
              </a:rPr>
              <a:t> to </a:t>
            </a:r>
            <a:r>
              <a:rPr lang="nb-NO" sz="1200" kern="1200" err="1">
                <a:solidFill>
                  <a:schemeClr val="tx1"/>
                </a:solidFill>
                <a:effectLst/>
                <a:latin typeface="+mn-lt"/>
                <a:ea typeface="+mn-ea"/>
                <a:cs typeface="+mn-cs"/>
              </a:rPr>
              <a:t>combine</a:t>
            </a:r>
            <a:r>
              <a:rPr lang="nb-NO" sz="1200" kern="1200">
                <a:solidFill>
                  <a:schemeClr val="tx1"/>
                </a:solidFill>
                <a:effectLst/>
                <a:latin typeface="+mn-lt"/>
                <a:ea typeface="+mn-ea"/>
                <a:cs typeface="+mn-cs"/>
              </a:rPr>
              <a:t> research and </a:t>
            </a:r>
            <a:r>
              <a:rPr lang="nb-NO" sz="1200" kern="1200" err="1">
                <a:solidFill>
                  <a:schemeClr val="tx1"/>
                </a:solidFill>
                <a:effectLst/>
                <a:latin typeface="+mn-lt"/>
                <a:ea typeface="+mn-ea"/>
                <a:cs typeface="+mn-cs"/>
              </a:rPr>
              <a:t>education</a:t>
            </a:r>
            <a:r>
              <a:rPr lang="nb-NO" sz="1200" kern="1200">
                <a:solidFill>
                  <a:schemeClr val="tx1"/>
                </a:solidFill>
                <a:effectLst/>
                <a:latin typeface="+mn-lt"/>
                <a:ea typeface="+mn-ea"/>
                <a:cs typeface="+mn-cs"/>
              </a:rPr>
              <a:t>. </a:t>
            </a:r>
          </a:p>
          <a:p>
            <a:endParaRPr lang="nb-NO"/>
          </a:p>
        </p:txBody>
      </p:sp>
      <p:sp>
        <p:nvSpPr>
          <p:cNvPr id="4" name="Slide Number Placeholder 3"/>
          <p:cNvSpPr>
            <a:spLocks noGrp="1"/>
          </p:cNvSpPr>
          <p:nvPr>
            <p:ph type="sldNum" sz="quarter" idx="5"/>
          </p:nvPr>
        </p:nvSpPr>
        <p:spPr/>
        <p:txBody>
          <a:bodyPr/>
          <a:lstStyle/>
          <a:p>
            <a:fld id="{BB1AC069-8A57-4D78-B7D3-350F7036A0D0}" type="slidenum">
              <a:rPr lang="nb-NO" smtClean="0"/>
              <a:t>15</a:t>
            </a:fld>
            <a:endParaRPr lang="nb-NO"/>
          </a:p>
        </p:txBody>
      </p:sp>
    </p:spTree>
    <p:extLst>
      <p:ext uri="{BB962C8B-B14F-4D97-AF65-F5344CB8AC3E}">
        <p14:creationId xmlns:p14="http://schemas.microsoft.com/office/powerpoint/2010/main" val="48913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60 </a:t>
            </a:r>
            <a:r>
              <a:rPr lang="nb-NO" err="1"/>
              <a:t>years</a:t>
            </a:r>
            <a:r>
              <a:rPr lang="nb-NO"/>
              <a:t> have </a:t>
            </a:r>
            <a:r>
              <a:rPr lang="nb-NO" err="1"/>
              <a:t>passed</a:t>
            </a:r>
            <a:r>
              <a:rPr lang="nb-NO"/>
              <a:t> </a:t>
            </a:r>
            <a:r>
              <a:rPr lang="nb-NO" err="1"/>
              <a:t>since</a:t>
            </a:r>
            <a:r>
              <a:rPr lang="nb-NO"/>
              <a:t> the first program in computer science </a:t>
            </a:r>
            <a:r>
              <a:rPr lang="nb-NO" err="1"/>
              <a:t>was</a:t>
            </a:r>
            <a:r>
              <a:rPr lang="nb-NO"/>
              <a:t> </a:t>
            </a:r>
            <a:r>
              <a:rPr lang="nb-NO" err="1"/>
              <a:t>started</a:t>
            </a:r>
            <a:r>
              <a:rPr lang="nb-NO"/>
              <a:t> in Pisa </a:t>
            </a:r>
          </a:p>
        </p:txBody>
      </p:sp>
      <p:sp>
        <p:nvSpPr>
          <p:cNvPr id="4" name="Slide Number Placeholder 3"/>
          <p:cNvSpPr>
            <a:spLocks noGrp="1"/>
          </p:cNvSpPr>
          <p:nvPr>
            <p:ph type="sldNum" sz="quarter" idx="5"/>
          </p:nvPr>
        </p:nvSpPr>
        <p:spPr/>
        <p:txBody>
          <a:bodyPr/>
          <a:lstStyle/>
          <a:p>
            <a:fld id="{BB1AC069-8A57-4D78-B7D3-350F7036A0D0}" type="slidenum">
              <a:rPr lang="nb-NO" smtClean="0"/>
              <a:t>16</a:t>
            </a:fld>
            <a:endParaRPr lang="nb-NO"/>
          </a:p>
        </p:txBody>
      </p:sp>
    </p:spTree>
    <p:extLst>
      <p:ext uri="{BB962C8B-B14F-4D97-AF65-F5344CB8AC3E}">
        <p14:creationId xmlns:p14="http://schemas.microsoft.com/office/powerpoint/2010/main" val="3133427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https://www.unwomen.org/sites/default/files/2022-01/Intersectionality-resource-guide-and-toolkit-en.pdf </a:t>
            </a:r>
            <a:r>
              <a:rPr lang="nb-NO" err="1"/>
              <a:t>Intersectionality</a:t>
            </a:r>
            <a:r>
              <a:rPr lang="nb-NO"/>
              <a:t> Resource Guide and </a:t>
            </a:r>
            <a:r>
              <a:rPr lang="nb-NO" err="1"/>
              <a:t>Tool</a:t>
            </a:r>
            <a:r>
              <a:rPr lang="nb-NO"/>
              <a:t> Kit </a:t>
            </a:r>
          </a:p>
          <a:p>
            <a:endParaRPr lang="nb-NO"/>
          </a:p>
          <a:p>
            <a:r>
              <a:rPr lang="nb-NO"/>
              <a:t>https://youtu.be/akOe5-UsQ2o?si=GSxI73Yif1dw8y7c TEK talk 2 millions play 2016</a:t>
            </a:r>
          </a:p>
          <a:p>
            <a:endParaRPr lang="nb-NO"/>
          </a:p>
          <a:p>
            <a:r>
              <a:rPr lang="en-US"/>
              <a:t>Intersectionality is an analytical framework used to understand how different social identity categories, such as gender, race, class, sexuality, disability, and more, interact in complex ways and create unique experiences of discrimination or privilege for individuals.</a:t>
            </a:r>
          </a:p>
          <a:p>
            <a:r>
              <a:rPr lang="en-US"/>
              <a:t>The term was first introduced by American lawyer and academic </a:t>
            </a:r>
            <a:r>
              <a:rPr lang="en-US" err="1"/>
              <a:t>Kimberlé</a:t>
            </a:r>
            <a:r>
              <a:rPr lang="en-US"/>
              <a:t> Crenshaw in the late 1980s. She wanted to explain how black women experienced discrimination in a way that was different from both white women and black men, because they faced both gender and racial discrimination at the same time. Intersectionality therefore looks at how different forms of power and oppression overlap and influence each other.</a:t>
            </a:r>
          </a:p>
          <a:p>
            <a:r>
              <a:rPr lang="en-US"/>
              <a:t>For example, a black, disabled, lesbian woman may experience discrimination based on all of these identity aspects at the same time, giving her a different experience than someone who only experiences discrimination based on one of these identity categories.</a:t>
            </a:r>
          </a:p>
          <a:p>
            <a:r>
              <a:rPr lang="en-US"/>
              <a:t>Intersectionality is important for understanding that social problems and injustice cannot be solved by looking at each identity category in isolation. It requires a holistic approach that takes into account the different layers of identity and how they influence each </a:t>
            </a:r>
            <a:r>
              <a:rPr lang="en-US" err="1"/>
              <a:t>oth</a:t>
            </a:r>
            <a:endParaRPr lang="nb-NO"/>
          </a:p>
        </p:txBody>
      </p:sp>
      <p:sp>
        <p:nvSpPr>
          <p:cNvPr id="4" name="Plassholder for lysbildenummer 3"/>
          <p:cNvSpPr>
            <a:spLocks noGrp="1"/>
          </p:cNvSpPr>
          <p:nvPr>
            <p:ph type="sldNum" sz="quarter" idx="5"/>
          </p:nvPr>
        </p:nvSpPr>
        <p:spPr/>
        <p:txBody>
          <a:bodyPr/>
          <a:lstStyle/>
          <a:p>
            <a:fld id="{1E85327C-1CF5-4206-8A67-378982608BF3}" type="slidenum">
              <a:rPr lang="nb-NO" smtClean="0"/>
              <a:t>17</a:t>
            </a:fld>
            <a:endParaRPr lang="nb-NO"/>
          </a:p>
        </p:txBody>
      </p:sp>
    </p:spTree>
    <p:extLst>
      <p:ext uri="{BB962C8B-B14F-4D97-AF65-F5344CB8AC3E}">
        <p14:creationId xmlns:p14="http://schemas.microsoft.com/office/powerpoint/2010/main" val="170186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r>
              <a:rPr lang="en-US"/>
              <a:t>Quality of the process and quality of the software</a:t>
            </a:r>
          </a:p>
          <a:p>
            <a:r>
              <a:rPr lang="en-US"/>
              <a:t>How do we understand gender and SE?</a:t>
            </a:r>
          </a:p>
          <a:p>
            <a:r>
              <a:rPr lang="en-US"/>
              <a:t>gender as a social construction (as opposed to sex, which is by birth) (it: </a:t>
            </a:r>
            <a:r>
              <a:rPr lang="en-US" err="1"/>
              <a:t>genere</a:t>
            </a:r>
            <a:r>
              <a:rPr lang="en-US"/>
              <a:t>, </a:t>
            </a:r>
            <a:r>
              <a:rPr lang="en-US" err="1"/>
              <a:t>sesso</a:t>
            </a:r>
            <a:r>
              <a:rPr lang="en-US"/>
              <a:t> – no: </a:t>
            </a:r>
          </a:p>
          <a:p>
            <a:r>
              <a:rPr lang="en-US"/>
              <a:t>gender as a non-binary term (as opposed to what it used to be: binary male vs female) - recent steps (correlated)</a:t>
            </a:r>
          </a:p>
          <a:p>
            <a:pPr lvl="1"/>
            <a:r>
              <a:rPr lang="en-US"/>
              <a:t>in the women's rights movement #metoo started in 2017 </a:t>
            </a:r>
          </a:p>
          <a:p>
            <a:pPr lvl="1"/>
            <a:r>
              <a:rPr lang="en-US"/>
              <a:t>as well as the LGBTQ rights movement, while the first gay movement started more than 100 years ago, </a:t>
            </a:r>
            <a:r>
              <a:rPr lang="en-US" b="0" i="0">
                <a:solidFill>
                  <a:srgbClr val="202122"/>
                </a:solidFill>
                <a:effectLst/>
                <a:latin typeface="Arial" panose="020B0604020202020204" pitchFamily="34" charset="0"/>
              </a:rPr>
              <a:t>The </a:t>
            </a:r>
            <a:r>
              <a:rPr lang="en-US" b="0" i="0" u="none" strike="noStrike">
                <a:solidFill>
                  <a:srgbClr val="0645AD"/>
                </a:solidFill>
                <a:effectLst/>
                <a:latin typeface="Arial" panose="020B0604020202020204" pitchFamily="34" charset="0"/>
                <a:hlinkClick r:id="rId3" tooltip="Same-sex marriage in the Netherlands"/>
              </a:rPr>
              <a:t>Netherlands</a:t>
            </a:r>
            <a:r>
              <a:rPr lang="en-US" b="0" i="0">
                <a:solidFill>
                  <a:srgbClr val="202122"/>
                </a:solidFill>
                <a:effectLst/>
                <a:latin typeface="Arial" panose="020B0604020202020204" pitchFamily="34" charset="0"/>
              </a:rPr>
              <a:t> was the first country to allow </a:t>
            </a:r>
            <a:r>
              <a:rPr lang="en-US" b="0" i="0" u="none" strike="noStrike">
                <a:solidFill>
                  <a:srgbClr val="0645AD"/>
                </a:solidFill>
                <a:effectLst/>
                <a:latin typeface="Arial" panose="020B0604020202020204" pitchFamily="34" charset="0"/>
                <a:hlinkClick r:id="rId4" tooltip="Same-sex marriage"/>
              </a:rPr>
              <a:t>same-sex marriage</a:t>
            </a:r>
            <a:r>
              <a:rPr lang="en-US" b="0" i="0">
                <a:solidFill>
                  <a:srgbClr val="202122"/>
                </a:solidFill>
                <a:effectLst/>
                <a:latin typeface="Arial" panose="020B0604020202020204" pitchFamily="34" charset="0"/>
              </a:rPr>
              <a:t> in 2001.</a:t>
            </a:r>
            <a:endParaRPr lang="en-US"/>
          </a:p>
          <a:p>
            <a:pPr lvl="1"/>
            <a:r>
              <a:rPr lang="en-US"/>
              <a:t>defining one's pronouns has become trendy (she/her) </a:t>
            </a:r>
          </a:p>
          <a:p>
            <a:pPr lvl="1"/>
            <a:r>
              <a:rPr lang="nb-NO"/>
              <a:t>non-</a:t>
            </a:r>
            <a:r>
              <a:rPr lang="nb-NO" err="1"/>
              <a:t>binary</a:t>
            </a:r>
            <a:r>
              <a:rPr lang="nb-NO"/>
              <a:t> </a:t>
            </a:r>
            <a:r>
              <a:rPr lang="nb-NO" err="1"/>
              <a:t>acceptance</a:t>
            </a:r>
            <a:r>
              <a:rPr lang="nb-NO"/>
              <a:t> of </a:t>
            </a:r>
            <a:r>
              <a:rPr lang="nb-NO" err="1"/>
              <a:t>gender</a:t>
            </a:r>
            <a:endParaRPr lang="nb-NO"/>
          </a:p>
          <a:p>
            <a:pPr lvl="1"/>
            <a:r>
              <a:rPr lang="en-US"/>
              <a:t>intersectionality, that is, that our identities have several layers and they influence one another --&gt; people who are not only women, but also LGBTQ and of color, are triply underprivileged and left out of rights not only in everyday life but in digital services as well.</a:t>
            </a:r>
          </a:p>
          <a:p>
            <a:pPr lvl="1"/>
            <a:r>
              <a:rPr lang="en-US"/>
              <a:t>gender equality charts in the EU or over the world and  Gender Gap Index </a:t>
            </a:r>
          </a:p>
          <a:p>
            <a:r>
              <a:rPr lang="en-US"/>
              <a:t>education + social stereotypes --&gt; girls' barriers to get into IT and CS</a:t>
            </a:r>
          </a:p>
          <a:p>
            <a:r>
              <a:rPr lang="en-US"/>
              <a:t>due to women's lack, and the lack of diversity, in IT teams --&gt; bias in designing products due to a lack of diversity, for </a:t>
            </a:r>
            <a:r>
              <a:rPr lang="nb-NO"/>
              <a:t>ex. HCI, AI, etc.</a:t>
            </a:r>
          </a:p>
          <a:p>
            <a:r>
              <a:rPr lang="en-US"/>
              <a:t>this creates usability problems, tech issues, discrimination, the spread of bias, etc. It is crucial to underline that taking gender into account in tech is not only a human rights issue, but an economic and </a:t>
            </a:r>
            <a:r>
              <a:rPr lang="nb-NO" err="1"/>
              <a:t>technological</a:t>
            </a:r>
            <a:r>
              <a:rPr lang="nb-NO"/>
              <a:t> </a:t>
            </a:r>
            <a:r>
              <a:rPr lang="nb-NO" err="1"/>
              <a:t>need</a:t>
            </a:r>
            <a:r>
              <a:rPr lang="nb-NO"/>
              <a:t>.</a:t>
            </a:r>
          </a:p>
          <a:p>
            <a:pPr lvl="1"/>
            <a:endParaRPr lang="en-US"/>
          </a:p>
          <a:p>
            <a:endParaRPr lang="nb-NO"/>
          </a:p>
          <a:p>
            <a:endParaRPr lang="nb-NO"/>
          </a:p>
        </p:txBody>
      </p:sp>
    </p:spTree>
    <p:extLst>
      <p:ext uri="{BB962C8B-B14F-4D97-AF65-F5344CB8AC3E}">
        <p14:creationId xmlns:p14="http://schemas.microsoft.com/office/powerpoint/2010/main" val="3433118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327025" y="665163"/>
            <a:ext cx="5910263" cy="3325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656369" y="4213354"/>
            <a:ext cx="5250953" cy="3991599"/>
          </a:xfrm>
          <a:prstGeom prst="rect">
            <a:avLst/>
          </a:prstGeom>
        </p:spPr>
        <p:txBody>
          <a:bodyPr spcFirstLastPara="1" wrap="square" lIns="88198" tIns="88198" rIns="88198" bIns="88198" anchor="t" anchorCtr="0">
            <a:noAutofit/>
          </a:bodyPr>
          <a:lstStyle/>
          <a:p>
            <a:r>
              <a:rPr lang="en-US">
                <a:solidFill>
                  <a:schemeClr val="bg1"/>
                </a:solidFill>
              </a:rPr>
              <a:t>Some numbers about ICT specialists in Europe and World and who are the ICT specialists</a:t>
            </a:r>
          </a:p>
          <a:p>
            <a:r>
              <a:rPr lang="en-US" b="0" i="0">
                <a:solidFill>
                  <a:srgbClr val="202124"/>
                </a:solidFill>
                <a:effectLst/>
                <a:latin typeface="Google Sans"/>
              </a:rPr>
              <a:t>In 2022, </a:t>
            </a:r>
            <a:r>
              <a:rPr lang="en-US" b="0" i="0">
                <a:solidFill>
                  <a:srgbClr val="040C28"/>
                </a:solidFill>
                <a:effectLst/>
                <a:latin typeface="Google Sans"/>
              </a:rPr>
              <a:t>9.4 million</a:t>
            </a:r>
            <a:r>
              <a:rPr lang="en-US" b="0" i="0">
                <a:solidFill>
                  <a:srgbClr val="202124"/>
                </a:solidFill>
                <a:effectLst/>
                <a:latin typeface="Google Sans"/>
              </a:rPr>
              <a:t> people in the EU worked as ICT specialists</a:t>
            </a:r>
          </a:p>
          <a:p>
            <a:r>
              <a:rPr lang="en-US" b="0" i="0">
                <a:solidFill>
                  <a:srgbClr val="202124"/>
                </a:solidFill>
                <a:effectLst/>
                <a:latin typeface="Google Sans"/>
              </a:rPr>
              <a:t>In the world </a:t>
            </a:r>
            <a:r>
              <a:rPr lang="nb-NO" b="0" i="0">
                <a:solidFill>
                  <a:srgbClr val="040C28"/>
                </a:solidFill>
                <a:effectLst/>
                <a:latin typeface="Google Sans"/>
              </a:rPr>
              <a:t>55.3 million</a:t>
            </a:r>
            <a:r>
              <a:rPr lang="nb-NO" b="0" i="0">
                <a:solidFill>
                  <a:srgbClr val="202124"/>
                </a:solidFill>
                <a:effectLst/>
                <a:latin typeface="Google Sans"/>
              </a:rPr>
              <a:t> in 2020</a:t>
            </a:r>
            <a:r>
              <a:rPr lang="en-US" b="0" i="0">
                <a:solidFill>
                  <a:srgbClr val="202124"/>
                </a:solidFill>
                <a:effectLst/>
                <a:latin typeface="Google Sans"/>
              </a:rPr>
              <a:t> </a:t>
            </a:r>
            <a:endParaRPr lang="en-US" b="0" i="0">
              <a:solidFill>
                <a:schemeClr val="bg1"/>
              </a:solidFill>
              <a:effectLst/>
              <a:latin typeface="Google Sans"/>
            </a:endParaRPr>
          </a:p>
          <a:p>
            <a:endParaRPr lang="en-US">
              <a:solidFill>
                <a:schemeClr val="bg1"/>
              </a:solidFill>
            </a:endParaRPr>
          </a:p>
          <a:p>
            <a:endParaRPr lang="en-US">
              <a:solidFill>
                <a:schemeClr val="bg1"/>
              </a:solidFill>
            </a:endParaRPr>
          </a:p>
          <a:p>
            <a:r>
              <a:rPr lang="en-US">
                <a:solidFill>
                  <a:schemeClr val="bg1"/>
                </a:solidFill>
              </a:rPr>
              <a:t>3 out of 4 companies have problems finding specialists with the right skills</a:t>
            </a:r>
          </a:p>
          <a:p>
            <a:r>
              <a:rPr lang="en-US">
                <a:solidFill>
                  <a:schemeClr val="bg1"/>
                </a:solidFill>
              </a:rPr>
              <a:t>And how many ICT specialists are women?</a:t>
            </a:r>
          </a:p>
          <a:p>
            <a:r>
              <a:rPr lang="nb-NO"/>
              <a:t>2%</a:t>
            </a:r>
            <a:r>
              <a:rPr lang="nb-NO" baseline="0"/>
              <a:t> in 10 </a:t>
            </a:r>
            <a:r>
              <a:rPr lang="nb-NO" baseline="0" err="1"/>
              <a:t>years</a:t>
            </a:r>
            <a:r>
              <a:rPr lang="nb-NO" baseline="0"/>
              <a:t> </a:t>
            </a:r>
          </a:p>
          <a:p>
            <a:r>
              <a:rPr lang="nb-NO" baseline="0"/>
              <a:t>How </a:t>
            </a:r>
            <a:r>
              <a:rPr lang="nb-NO" baseline="0" err="1"/>
              <a:t>many</a:t>
            </a:r>
            <a:r>
              <a:rPr lang="nb-NO" baseline="0"/>
              <a:t> </a:t>
            </a:r>
            <a:r>
              <a:rPr lang="nb-NO" baseline="0" err="1"/>
              <a:t>years</a:t>
            </a:r>
            <a:r>
              <a:rPr lang="nb-NO" baseline="0"/>
              <a:t> will it </a:t>
            </a:r>
            <a:r>
              <a:rPr lang="nb-NO" baseline="0" err="1"/>
              <a:t>take</a:t>
            </a:r>
            <a:r>
              <a:rPr lang="nb-NO" baseline="0"/>
              <a:t> </a:t>
            </a:r>
            <a:r>
              <a:rPr lang="nb-NO" baseline="0" err="1"/>
              <a:t>if</a:t>
            </a:r>
            <a:r>
              <a:rPr lang="nb-NO" baseline="0"/>
              <a:t> </a:t>
            </a:r>
            <a:r>
              <a:rPr lang="nb-NO" baseline="0" err="1"/>
              <a:t>we</a:t>
            </a:r>
            <a:r>
              <a:rPr lang="nb-NO" baseline="0"/>
              <a:t> </a:t>
            </a:r>
            <a:r>
              <a:rPr lang="nb-NO" baseline="0" err="1"/>
              <a:t>continue</a:t>
            </a:r>
            <a:r>
              <a:rPr lang="nb-NO" baseline="0"/>
              <a:t> like </a:t>
            </a:r>
            <a:r>
              <a:rPr lang="nb-NO" baseline="0" err="1"/>
              <a:t>this</a:t>
            </a:r>
            <a:r>
              <a:rPr lang="nb-NO" baseline="0"/>
              <a:t>? </a:t>
            </a:r>
            <a:endParaRPr lang="nb-NO"/>
          </a:p>
          <a:p>
            <a:r>
              <a:rPr lang="nb-NO" b="1" err="1"/>
              <a:t>eurostat</a:t>
            </a:r>
            <a:r>
              <a:rPr lang="nb-NO" b="1"/>
              <a:t> </a:t>
            </a:r>
          </a:p>
          <a:p>
            <a:r>
              <a:rPr lang="nb-NO"/>
              <a:t>https://ec.europa.eu/eurostat/statistics-explained/index.php?title=ICT_specialists_in_employment</a:t>
            </a:r>
          </a:p>
          <a:p>
            <a:endParaRPr lang="nb-NO"/>
          </a:p>
          <a:p>
            <a:r>
              <a:rPr lang="en-US" b="1" i="0">
                <a:solidFill>
                  <a:srgbClr val="333333"/>
                </a:solidFill>
                <a:effectLst/>
                <a:highlight>
                  <a:srgbClr val="FFFFFF"/>
                </a:highlight>
                <a:latin typeface="open_sansregular"/>
              </a:rPr>
              <a:t>In 2023, 80.6 % of men were employed as ICT specialists in the EU against 19.4 % of women.</a:t>
            </a:r>
            <a:endParaRPr lang="nb-NO"/>
          </a:p>
          <a:p>
            <a:endParaRPr lang="nb-NO"/>
          </a:p>
          <a:p>
            <a:endParaRPr lang="nb-NO"/>
          </a:p>
        </p:txBody>
      </p:sp>
    </p:spTree>
    <p:extLst>
      <p:ext uri="{BB962C8B-B14F-4D97-AF65-F5344CB8AC3E}">
        <p14:creationId xmlns:p14="http://schemas.microsoft.com/office/powerpoint/2010/main" val="23157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pPr defTabSz="1266198">
              <a:defRPr/>
            </a:pPr>
            <a:r>
              <a:rPr lang="nb-NO"/>
              <a:t>Who </a:t>
            </a:r>
            <a:r>
              <a:rPr lang="nb-NO" err="1"/>
              <a:t>developed</a:t>
            </a:r>
            <a:r>
              <a:rPr lang="nb-NO"/>
              <a:t> the agile </a:t>
            </a:r>
            <a:r>
              <a:rPr lang="nb-NO" err="1"/>
              <a:t>manifesto</a:t>
            </a:r>
            <a:r>
              <a:rPr lang="nb-NO"/>
              <a:t>?</a:t>
            </a:r>
          </a:p>
          <a:p>
            <a:endParaRPr lang="nb-NO"/>
          </a:p>
        </p:txBody>
      </p:sp>
    </p:spTree>
    <p:extLst>
      <p:ext uri="{BB962C8B-B14F-4D97-AF65-F5344CB8AC3E}">
        <p14:creationId xmlns:p14="http://schemas.microsoft.com/office/powerpoint/2010/main" val="492715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77a667ef0f_1_109: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 name="Google Shape;999;g77a667ef0f_1_109: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r>
              <a:rPr lang="en-US"/>
              <a:t>But why?</a:t>
            </a:r>
          </a:p>
          <a:p>
            <a:r>
              <a:rPr lang="en-US"/>
              <a:t>What are the challenges?</a:t>
            </a:r>
          </a:p>
          <a:p>
            <a:r>
              <a:rPr lang="en-US"/>
              <a:t>And in our projects we are trying to combat these challenges, </a:t>
            </a:r>
          </a:p>
          <a:p>
            <a:endParaRPr lang="nb-NO"/>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77a667ef0f_1_109: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 name="Google Shape;999;g77a667ef0f_1_109: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r>
              <a:rPr lang="en-US"/>
              <a:t>Examples from ADA</a:t>
            </a:r>
          </a:p>
          <a:p>
            <a:r>
              <a:rPr lang="en-US"/>
              <a:t>Calling the applicants, Welcome day, March 8 - Women's Day, Network lunches, Programming courses, social activities such as Mountain hiking, PhD party, Invite high school girls from all over the country, Presentations and workshops, Personal meeting with role models, Break down stereotypes and bias, hire women role models</a:t>
            </a:r>
            <a:endParaRPr lang="nb-NO"/>
          </a:p>
          <a:p>
            <a:pPr marL="79138">
              <a:lnSpc>
                <a:spcPct val="90000"/>
              </a:lnSpc>
              <a:spcAft>
                <a:spcPts val="1108"/>
              </a:spcAft>
            </a:pPr>
            <a:endParaRPr lang="nb-NO">
              <a:solidFill>
                <a:schemeClr val="bg1"/>
              </a:solidFill>
            </a:endParaRPr>
          </a:p>
          <a:p>
            <a:pPr marL="79138">
              <a:lnSpc>
                <a:spcPct val="90000"/>
              </a:lnSpc>
              <a:spcAft>
                <a:spcPts val="1108"/>
              </a:spcAft>
            </a:pPr>
            <a:r>
              <a:rPr lang="nb-NO">
                <a:solidFill>
                  <a:schemeClr val="bg1"/>
                </a:solidFill>
              </a:rPr>
              <a:t>This is </a:t>
            </a:r>
            <a:r>
              <a:rPr lang="nb-NO" err="1">
                <a:solidFill>
                  <a:schemeClr val="bg1"/>
                </a:solidFill>
              </a:rPr>
              <a:t>answer</a:t>
            </a:r>
            <a:r>
              <a:rPr lang="nb-NO">
                <a:solidFill>
                  <a:schemeClr val="bg1"/>
                </a:solidFill>
              </a:rPr>
              <a:t> to </a:t>
            </a:r>
            <a:r>
              <a:rPr lang="nb-NO" err="1">
                <a:solidFill>
                  <a:schemeClr val="bg1"/>
                </a:solidFill>
              </a:rPr>
              <a:t>question</a:t>
            </a:r>
            <a:r>
              <a:rPr lang="nb-NO">
                <a:solidFill>
                  <a:schemeClr val="bg1"/>
                </a:solidFill>
              </a:rPr>
              <a:t> </a:t>
            </a:r>
            <a:r>
              <a:rPr lang="nb-NO" err="1">
                <a:solidFill>
                  <a:schemeClr val="bg1"/>
                </a:solidFill>
              </a:rPr>
              <a:t>about</a:t>
            </a:r>
            <a:r>
              <a:rPr lang="nb-NO">
                <a:solidFill>
                  <a:schemeClr val="bg1"/>
                </a:solidFill>
              </a:rPr>
              <a:t> </a:t>
            </a:r>
            <a:r>
              <a:rPr lang="nb-NO" err="1">
                <a:solidFill>
                  <a:schemeClr val="bg1"/>
                </a:solidFill>
              </a:rPr>
              <a:t>what</a:t>
            </a:r>
            <a:r>
              <a:rPr lang="nb-NO">
                <a:solidFill>
                  <a:schemeClr val="bg1"/>
                </a:solidFill>
              </a:rPr>
              <a:t> </a:t>
            </a:r>
            <a:r>
              <a:rPr lang="nb-NO" err="1">
                <a:solidFill>
                  <a:schemeClr val="bg1"/>
                </a:solidFill>
              </a:rPr>
              <a:t>works</a:t>
            </a:r>
            <a:endParaRPr lang="nb-NO">
              <a:solidFill>
                <a:schemeClr val="bg1"/>
              </a:solidFill>
            </a:endParaRPr>
          </a:p>
          <a:p>
            <a:pPr marL="79138">
              <a:lnSpc>
                <a:spcPct val="90000"/>
              </a:lnSpc>
              <a:spcAft>
                <a:spcPts val="1108"/>
              </a:spcAft>
            </a:pPr>
            <a:endParaRPr lang="nb-NO">
              <a:solidFill>
                <a:schemeClr val="bg1"/>
              </a:solidFill>
            </a:endParaRPr>
          </a:p>
          <a:p>
            <a:pPr marL="79138">
              <a:lnSpc>
                <a:spcPct val="90000"/>
              </a:lnSpc>
              <a:spcAft>
                <a:spcPts val="1108"/>
              </a:spcAft>
            </a:pPr>
            <a:r>
              <a:rPr lang="nb-NO" err="1">
                <a:solidFill>
                  <a:schemeClr val="bg1"/>
                </a:solidFill>
              </a:rPr>
              <a:t>Explain</a:t>
            </a:r>
            <a:r>
              <a:rPr lang="nb-NO">
                <a:solidFill>
                  <a:schemeClr val="bg1"/>
                </a:solidFill>
              </a:rPr>
              <a:t> </a:t>
            </a:r>
            <a:r>
              <a:rPr lang="nb-NO" err="1">
                <a:solidFill>
                  <a:schemeClr val="bg1"/>
                </a:solidFill>
              </a:rPr>
              <a:t>briefly</a:t>
            </a:r>
            <a:r>
              <a:rPr lang="nb-NO">
                <a:solidFill>
                  <a:schemeClr val="bg1"/>
                </a:solidFill>
              </a:rPr>
              <a:t> </a:t>
            </a:r>
            <a:r>
              <a:rPr lang="nb-NO" err="1">
                <a:solidFill>
                  <a:schemeClr val="bg1"/>
                </a:solidFill>
              </a:rPr>
              <a:t>what</a:t>
            </a:r>
            <a:r>
              <a:rPr lang="nb-NO">
                <a:solidFill>
                  <a:schemeClr val="bg1"/>
                </a:solidFill>
              </a:rPr>
              <a:t> </a:t>
            </a:r>
            <a:r>
              <a:rPr lang="nb-NO" err="1">
                <a:solidFill>
                  <a:schemeClr val="bg1"/>
                </a:solidFill>
              </a:rPr>
              <a:t>these</a:t>
            </a:r>
            <a:r>
              <a:rPr lang="nb-NO">
                <a:solidFill>
                  <a:schemeClr val="bg1"/>
                </a:solidFill>
              </a:rPr>
              <a:t> </a:t>
            </a:r>
            <a:r>
              <a:rPr lang="nb-NO" err="1">
                <a:solidFill>
                  <a:schemeClr val="bg1"/>
                </a:solidFill>
              </a:rPr>
              <a:t>projects</a:t>
            </a:r>
            <a:r>
              <a:rPr lang="nb-NO">
                <a:solidFill>
                  <a:schemeClr val="bg1"/>
                </a:solidFill>
              </a:rPr>
              <a:t> have done and </a:t>
            </a:r>
            <a:r>
              <a:rPr lang="nb-NO" err="1">
                <a:solidFill>
                  <a:schemeClr val="bg1"/>
                </a:solidFill>
              </a:rPr>
              <a:t>achieved</a:t>
            </a:r>
            <a:r>
              <a:rPr lang="nb-NO">
                <a:solidFill>
                  <a:schemeClr val="bg1"/>
                </a:solidFill>
              </a:rPr>
              <a:t> </a:t>
            </a:r>
            <a:r>
              <a:rPr lang="nb-NO" err="1">
                <a:solidFill>
                  <a:schemeClr val="bg1"/>
                </a:solidFill>
              </a:rPr>
              <a:t>since</a:t>
            </a:r>
            <a:r>
              <a:rPr lang="nb-NO">
                <a:solidFill>
                  <a:schemeClr val="bg1"/>
                </a:solidFill>
              </a:rPr>
              <a:t> 1997 </a:t>
            </a:r>
          </a:p>
          <a:p>
            <a:pPr marL="79138">
              <a:lnSpc>
                <a:spcPct val="90000"/>
              </a:lnSpc>
              <a:spcAft>
                <a:spcPts val="1108"/>
              </a:spcAft>
            </a:pPr>
            <a:r>
              <a:rPr lang="nb-NO" err="1">
                <a:solidFill>
                  <a:schemeClr val="bg1"/>
                </a:solidFill>
              </a:rPr>
              <a:t>Measures</a:t>
            </a:r>
            <a:r>
              <a:rPr lang="nb-NO">
                <a:solidFill>
                  <a:schemeClr val="bg1"/>
                </a:solidFill>
              </a:rPr>
              <a:t> </a:t>
            </a:r>
            <a:r>
              <a:rPr lang="nb-NO" err="1">
                <a:solidFill>
                  <a:schemeClr val="bg1"/>
                </a:solidFill>
              </a:rPr>
              <a:t>such</a:t>
            </a:r>
            <a:r>
              <a:rPr lang="nb-NO">
                <a:solidFill>
                  <a:schemeClr val="bg1"/>
                </a:solidFill>
              </a:rPr>
              <a:t> as </a:t>
            </a:r>
          </a:p>
          <a:p>
            <a:pPr marL="237412" indent="-237412">
              <a:buFont typeface="Arial" panose="020B0604020202020204" pitchFamily="34" charset="0"/>
              <a:buChar char="•"/>
            </a:pPr>
            <a:endParaRPr lang="nb-NO"/>
          </a:p>
          <a:p>
            <a:pPr marL="237412" indent="-237412">
              <a:buFont typeface="Arial" panose="020B0604020202020204" pitchFamily="34" charset="0"/>
              <a:buChar char="•"/>
            </a:pPr>
            <a:r>
              <a:rPr lang="nb-NO"/>
              <a:t>https://www.ntnu.no/ada</a:t>
            </a:r>
            <a:endParaRPr lang="nb-NO" b="0" i="0">
              <a:solidFill>
                <a:srgbClr val="272833"/>
              </a:solidFill>
              <a:effectLst/>
              <a:latin typeface="Open Sans" panose="020B0606030504020204" pitchFamily="34" charset="0"/>
            </a:endParaRPr>
          </a:p>
          <a:p>
            <a:pPr marL="237412" indent="-237412">
              <a:buFont typeface="Arial" panose="020B0604020202020204" pitchFamily="34" charset="0"/>
              <a:buChar char="•"/>
            </a:pPr>
            <a:r>
              <a:rPr lang="nb-NO"/>
              <a:t>https://www.ntnu.edu/idun</a:t>
            </a:r>
            <a:endParaRPr lang="nb-NO" b="0" i="0">
              <a:solidFill>
                <a:srgbClr val="272833"/>
              </a:solidFill>
              <a:effectLst/>
              <a:latin typeface="Open Sans" panose="020B0606030504020204" pitchFamily="34" charset="0"/>
            </a:endParaRPr>
          </a:p>
          <a:p>
            <a:pPr marL="237412" indent="-237412">
              <a:buFont typeface="Arial" panose="020B0604020202020204" pitchFamily="34" charset="0"/>
              <a:buChar char="•"/>
            </a:pPr>
            <a:r>
              <a:rPr lang="nb-NO" b="0" i="0">
                <a:solidFill>
                  <a:srgbClr val="272833"/>
                </a:solidFill>
                <a:effectLst/>
                <a:latin typeface="Open Sans" panose="020B0606030504020204" pitchFamily="34" charset="0"/>
              </a:rPr>
              <a:t>Eugain.eu</a:t>
            </a:r>
          </a:p>
          <a:p>
            <a:pPr marL="237412" indent="-237412">
              <a:buFont typeface="Arial" panose="020B0604020202020204" pitchFamily="34" charset="0"/>
              <a:buChar char="•"/>
            </a:pPr>
            <a:r>
              <a:rPr lang="nb-NO"/>
              <a:t>https://www.ntnu.edu/smartcities/craft</a:t>
            </a:r>
            <a:endParaRPr lang="nb-NO" b="0" i="0">
              <a:solidFill>
                <a:srgbClr val="272833"/>
              </a:solidFill>
              <a:effectLst/>
              <a:latin typeface="Open Sans" panose="020B0606030504020204" pitchFamily="34" charset="0"/>
            </a:endParaRPr>
          </a:p>
          <a:p>
            <a:pPr marL="237412" indent="-237412">
              <a:buFont typeface="Arial" panose="020B0604020202020204" pitchFamily="34" charset="0"/>
              <a:buChar char="•"/>
            </a:pPr>
            <a:r>
              <a:rPr lang="nb-NO"/>
              <a:t>https://liu.se/en/news-item/erasmus-projektet-women-stem-up-tilldelas-4-1-miljoner-kronor</a:t>
            </a:r>
            <a:endParaRPr lang="nb-NO" b="0" i="0">
              <a:solidFill>
                <a:srgbClr val="272833"/>
              </a:solidFill>
              <a:effectLst/>
              <a:latin typeface="Open Sans" panose="020B0606030504020204" pitchFamily="34" charset="0"/>
            </a:endParaRPr>
          </a:p>
          <a:p>
            <a:pPr marL="237412" indent="-237412">
              <a:buFont typeface="Arial" panose="020B0604020202020204" pitchFamily="34" charset="0"/>
              <a:buChar char="•"/>
            </a:pPr>
            <a:r>
              <a:rPr lang="nb-NO"/>
              <a:t>https://womencourage.acm.org/2023/</a:t>
            </a:r>
          </a:p>
          <a:p>
            <a:pPr marL="237412" indent="-237412">
              <a:buFont typeface="Arial" panose="020B0604020202020204" pitchFamily="34" charset="0"/>
              <a:buChar char="•"/>
            </a:pPr>
            <a:r>
              <a:rPr lang="nb-NO" b="0" i="0">
                <a:solidFill>
                  <a:srgbClr val="272833"/>
                </a:solidFill>
                <a:effectLst/>
                <a:latin typeface="Open Sans" panose="020B0606030504020204" pitchFamily="34" charset="0"/>
              </a:rPr>
              <a:t>https://www.abelia.no/50techkvinner/ </a:t>
            </a:r>
          </a:p>
          <a:p>
            <a:endParaRPr lang="nb-NO"/>
          </a:p>
          <a:p>
            <a:endParaRPr lang="nb-NO"/>
          </a:p>
          <a:p>
            <a:endParaRPr lang="nb-NO"/>
          </a:p>
        </p:txBody>
      </p:sp>
    </p:spTree>
    <p:extLst>
      <p:ext uri="{BB962C8B-B14F-4D97-AF65-F5344CB8AC3E}">
        <p14:creationId xmlns:p14="http://schemas.microsoft.com/office/powerpoint/2010/main" val="1687290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75A5E-D390-82B3-7955-251D519C2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73981-9AE2-2DD1-B8F1-A81990B341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2C14FC-EC67-C40D-FA37-3F5FB8F8D428}"/>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CECF7C37-25F4-1055-E66A-4A2825A6D537}"/>
              </a:ext>
            </a:extLst>
          </p:cNvPr>
          <p:cNvSpPr>
            <a:spLocks noGrp="1"/>
          </p:cNvSpPr>
          <p:nvPr>
            <p:ph type="sldNum" sz="quarter" idx="5"/>
          </p:nvPr>
        </p:nvSpPr>
        <p:spPr/>
        <p:txBody>
          <a:bodyPr/>
          <a:lstStyle/>
          <a:p>
            <a:fld id="{1E85327C-1CF5-4206-8A67-378982608BF3}" type="slidenum">
              <a:rPr lang="nb-NO" smtClean="0"/>
              <a:t>23</a:t>
            </a:fld>
            <a:endParaRPr lang="nb-NO"/>
          </a:p>
        </p:txBody>
      </p:sp>
    </p:spTree>
    <p:extLst>
      <p:ext uri="{BB962C8B-B14F-4D97-AF65-F5344CB8AC3E}">
        <p14:creationId xmlns:p14="http://schemas.microsoft.com/office/powerpoint/2010/main" val="4270753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CS </a:t>
            </a:r>
            <a:r>
              <a:rPr lang="nb-NO" err="1"/>
              <a:t>started</a:t>
            </a:r>
            <a:r>
              <a:rPr lang="nb-NO"/>
              <a:t> in </a:t>
            </a:r>
            <a:r>
              <a:rPr lang="nb-NO" err="1"/>
              <a:t>early</a:t>
            </a:r>
            <a:r>
              <a:rPr lang="nb-NO"/>
              <a:t> 60’s. the </a:t>
            </a:r>
            <a:r>
              <a:rPr lang="nb-NO" err="1"/>
              <a:t>subfields</a:t>
            </a:r>
            <a:r>
              <a:rPr lang="nb-NO"/>
              <a:t> </a:t>
            </a:r>
            <a:r>
              <a:rPr lang="nb-NO" err="1"/>
              <a:t>are</a:t>
            </a:r>
            <a:r>
              <a:rPr lang="nb-NO"/>
              <a:t> </a:t>
            </a:r>
            <a:r>
              <a:rPr lang="nb-NO" err="1"/>
              <a:t>inter-related</a:t>
            </a:r>
            <a:r>
              <a:rPr lang="nb-NO"/>
              <a:t> and </a:t>
            </a:r>
            <a:r>
              <a:rPr lang="nb-NO" err="1"/>
              <a:t>discoveries</a:t>
            </a:r>
            <a:r>
              <a:rPr lang="nb-NO"/>
              <a:t> and </a:t>
            </a:r>
            <a:r>
              <a:rPr lang="nb-NO" err="1"/>
              <a:t>innovations</a:t>
            </a:r>
            <a:r>
              <a:rPr lang="nb-NO"/>
              <a:t> in one </a:t>
            </a:r>
            <a:r>
              <a:rPr lang="nb-NO" err="1"/>
              <a:t>field</a:t>
            </a:r>
            <a:r>
              <a:rPr lang="nb-NO"/>
              <a:t> </a:t>
            </a:r>
            <a:r>
              <a:rPr lang="nb-NO" err="1"/>
              <a:t>can</a:t>
            </a:r>
            <a:r>
              <a:rPr lang="nb-NO"/>
              <a:t> bring </a:t>
            </a:r>
            <a:r>
              <a:rPr lang="nb-NO" err="1"/>
              <a:t>challenges</a:t>
            </a:r>
            <a:r>
              <a:rPr lang="nb-NO"/>
              <a:t>, </a:t>
            </a:r>
            <a:r>
              <a:rPr lang="nb-NO" err="1"/>
              <a:t>discoveries</a:t>
            </a:r>
            <a:r>
              <a:rPr lang="nb-NO"/>
              <a:t> and </a:t>
            </a:r>
            <a:r>
              <a:rPr lang="nb-NO" err="1"/>
              <a:t>innovations</a:t>
            </a:r>
            <a:r>
              <a:rPr lang="nb-NO"/>
              <a:t>  in </a:t>
            </a:r>
            <a:r>
              <a:rPr lang="nb-NO" err="1"/>
              <a:t>other</a:t>
            </a:r>
            <a:r>
              <a:rPr lang="nb-NO"/>
              <a:t> </a:t>
            </a:r>
            <a:r>
              <a:rPr lang="nb-NO" err="1"/>
              <a:t>field</a:t>
            </a:r>
            <a:r>
              <a:rPr lang="nb-NO"/>
              <a:t>. My </a:t>
            </a:r>
            <a:r>
              <a:rPr lang="nb-NO" err="1"/>
              <a:t>own</a:t>
            </a:r>
            <a:r>
              <a:rPr lang="nb-NO"/>
              <a:t> </a:t>
            </a:r>
            <a:r>
              <a:rPr lang="nb-NO" err="1"/>
              <a:t>field</a:t>
            </a:r>
            <a:r>
              <a:rPr lang="nb-NO"/>
              <a:t> software </a:t>
            </a:r>
            <a:r>
              <a:rPr lang="nb-NO" err="1"/>
              <a:t>engineering</a:t>
            </a:r>
            <a:r>
              <a:rPr lang="nb-NO"/>
              <a:t> is </a:t>
            </a:r>
            <a:r>
              <a:rPr lang="nb-NO" err="1"/>
              <a:t>very</a:t>
            </a:r>
            <a:r>
              <a:rPr lang="nb-NO"/>
              <a:t> </a:t>
            </a:r>
            <a:r>
              <a:rPr lang="nb-NO" err="1"/>
              <a:t>inter</a:t>
            </a:r>
            <a:r>
              <a:rPr lang="nb-NO"/>
              <a:t> </a:t>
            </a:r>
            <a:r>
              <a:rPr lang="nb-NO" err="1"/>
              <a:t>related</a:t>
            </a:r>
            <a:r>
              <a:rPr lang="nb-NO"/>
              <a:t> </a:t>
            </a:r>
            <a:r>
              <a:rPr lang="nb-NO" err="1"/>
              <a:t>with</a:t>
            </a:r>
            <a:r>
              <a:rPr lang="nb-NO"/>
              <a:t> AI as </a:t>
            </a:r>
            <a:r>
              <a:rPr lang="nb-NO" err="1"/>
              <a:t>we</a:t>
            </a:r>
            <a:r>
              <a:rPr lang="nb-NO"/>
              <a:t> </a:t>
            </a:r>
            <a:r>
              <a:rPr lang="nb-NO" err="1"/>
              <a:t>use</a:t>
            </a:r>
            <a:r>
              <a:rPr lang="nb-NO"/>
              <a:t> AI </a:t>
            </a:r>
            <a:r>
              <a:rPr lang="nb-NO" err="1"/>
              <a:t>tools</a:t>
            </a:r>
            <a:r>
              <a:rPr lang="nb-NO"/>
              <a:t> to </a:t>
            </a:r>
            <a:r>
              <a:rPr lang="nb-NO" err="1"/>
              <a:t>develop</a:t>
            </a:r>
            <a:r>
              <a:rPr lang="nb-NO"/>
              <a:t> software AND </a:t>
            </a:r>
            <a:r>
              <a:rPr lang="nb-NO" err="1"/>
              <a:t>we</a:t>
            </a:r>
            <a:r>
              <a:rPr lang="nb-NO"/>
              <a:t> </a:t>
            </a:r>
            <a:r>
              <a:rPr lang="nb-NO" err="1"/>
              <a:t>use</a:t>
            </a:r>
            <a:r>
              <a:rPr lang="nb-NO"/>
              <a:t> software </a:t>
            </a:r>
            <a:r>
              <a:rPr lang="nb-NO" err="1"/>
              <a:t>engineering</a:t>
            </a:r>
            <a:r>
              <a:rPr lang="nb-NO"/>
              <a:t> </a:t>
            </a:r>
            <a:r>
              <a:rPr lang="nb-NO" err="1"/>
              <a:t>techniques</a:t>
            </a:r>
            <a:r>
              <a:rPr lang="nb-NO"/>
              <a:t> and </a:t>
            </a:r>
            <a:r>
              <a:rPr lang="nb-NO" err="1"/>
              <a:t>processes</a:t>
            </a:r>
            <a:r>
              <a:rPr lang="nb-NO"/>
              <a:t> to </a:t>
            </a:r>
            <a:r>
              <a:rPr lang="nb-NO" err="1"/>
              <a:t>develop</a:t>
            </a:r>
            <a:r>
              <a:rPr lang="nb-NO"/>
              <a:t> AI systems. </a:t>
            </a:r>
          </a:p>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24</a:t>
            </a:fld>
            <a:endParaRPr lang="nb-NO"/>
          </a:p>
        </p:txBody>
      </p:sp>
    </p:spTree>
    <p:extLst>
      <p:ext uri="{BB962C8B-B14F-4D97-AF65-F5344CB8AC3E}">
        <p14:creationId xmlns:p14="http://schemas.microsoft.com/office/powerpoint/2010/main" val="3901397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https://medium.com/@rana.adnanali/top-10-mobile-apps-that-make-life-easier-for-people-with-disabilities-681a5fedf3ef</a:t>
            </a:r>
          </a:p>
          <a:p>
            <a:endParaRPr lang="nb-NO"/>
          </a:p>
          <a:p>
            <a:r>
              <a:rPr lang="en-US" sz="1200" b="1" i="0" kern="1200">
                <a:solidFill>
                  <a:schemeClr val="tx1"/>
                </a:solidFill>
                <a:effectLst/>
                <a:latin typeface="+mn-lt"/>
                <a:ea typeface="+mn-ea"/>
                <a:cs typeface="+mn-cs"/>
              </a:rPr>
              <a:t>1. Be My Eyes</a:t>
            </a:r>
          </a:p>
          <a:p>
            <a:r>
              <a:rPr lang="en-US" sz="1200" b="0" i="0" kern="1200">
                <a:solidFill>
                  <a:schemeClr val="tx1"/>
                </a:solidFill>
                <a:effectLst/>
                <a:latin typeface="+mn-lt"/>
                <a:ea typeface="+mn-ea"/>
                <a:cs typeface="+mn-cs"/>
              </a:rPr>
              <a:t>Connecting visually impaired users with volunteers through video calls, this app provides real-time assistance for tasks that require sight, such as identifying objects or reading labels.</a:t>
            </a:r>
          </a:p>
          <a:p>
            <a:r>
              <a:rPr lang="en-US" sz="1200" b="1" i="0" kern="1200">
                <a:solidFill>
                  <a:schemeClr val="tx1"/>
                </a:solidFill>
                <a:effectLst/>
                <a:latin typeface="+mn-lt"/>
                <a:ea typeface="+mn-ea"/>
                <a:cs typeface="+mn-cs"/>
              </a:rPr>
              <a:t>2. </a:t>
            </a:r>
            <a:r>
              <a:rPr lang="en-US" sz="1200" b="1" i="0" kern="1200" err="1">
                <a:solidFill>
                  <a:schemeClr val="tx1"/>
                </a:solidFill>
                <a:effectLst/>
                <a:latin typeface="+mn-lt"/>
                <a:ea typeface="+mn-ea"/>
                <a:cs typeface="+mn-cs"/>
              </a:rPr>
              <a:t>VoiceOver</a:t>
            </a:r>
            <a:endParaRPr lang="en-US" sz="1200" b="1"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Apple’s built-in screen reader enhances device accessibility for blind and visually impaired users by narrating what’s on the screen, enabling independent device usage.</a:t>
            </a:r>
          </a:p>
          <a:p>
            <a:r>
              <a:rPr lang="en-US" sz="1200" b="1" i="0" kern="1200">
                <a:solidFill>
                  <a:schemeClr val="tx1"/>
                </a:solidFill>
                <a:effectLst/>
                <a:latin typeface="+mn-lt"/>
                <a:ea typeface="+mn-ea"/>
                <a:cs typeface="+mn-cs"/>
              </a:rPr>
              <a:t>3. </a:t>
            </a:r>
            <a:r>
              <a:rPr lang="en-US" sz="1200" b="1" i="0" kern="1200" err="1">
                <a:solidFill>
                  <a:schemeClr val="tx1"/>
                </a:solidFill>
                <a:effectLst/>
                <a:latin typeface="+mn-lt"/>
                <a:ea typeface="+mn-ea"/>
                <a:cs typeface="+mn-cs"/>
              </a:rPr>
              <a:t>Wheelmap</a:t>
            </a:r>
            <a:endParaRPr lang="en-US" sz="1200" b="1"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Promoting inclusivity, this app crowd-sources information about wheelchair-accessible places, allowing users to navigate urban environments confidently.</a:t>
            </a:r>
          </a:p>
          <a:p>
            <a:r>
              <a:rPr lang="en-US" sz="1200" b="1" i="0" kern="1200">
                <a:solidFill>
                  <a:schemeClr val="tx1"/>
                </a:solidFill>
                <a:effectLst/>
                <a:latin typeface="+mn-lt"/>
                <a:ea typeface="+mn-ea"/>
                <a:cs typeface="+mn-cs"/>
              </a:rPr>
              <a:t>4. </a:t>
            </a:r>
            <a:r>
              <a:rPr lang="en-US" sz="1200" b="1" i="0" kern="1200" err="1">
                <a:solidFill>
                  <a:schemeClr val="tx1"/>
                </a:solidFill>
                <a:effectLst/>
                <a:latin typeface="+mn-lt"/>
                <a:ea typeface="+mn-ea"/>
                <a:cs typeface="+mn-cs"/>
              </a:rPr>
              <a:t>Avaz</a:t>
            </a:r>
            <a:r>
              <a:rPr lang="en-US" sz="1200" b="1" i="0" kern="1200">
                <a:solidFill>
                  <a:schemeClr val="tx1"/>
                </a:solidFill>
                <a:effectLst/>
                <a:latin typeface="+mn-lt"/>
                <a:ea typeface="+mn-ea"/>
                <a:cs typeface="+mn-cs"/>
              </a:rPr>
              <a:t> Pro</a:t>
            </a:r>
          </a:p>
          <a:p>
            <a:r>
              <a:rPr lang="en-US" sz="1200" b="0" i="0" kern="1200">
                <a:solidFill>
                  <a:schemeClr val="tx1"/>
                </a:solidFill>
                <a:effectLst/>
                <a:latin typeface="+mn-lt"/>
                <a:ea typeface="+mn-ea"/>
                <a:cs typeface="+mn-cs"/>
              </a:rPr>
              <a:t>Catering to non-verbal individuals, this communication app employs customizable picture-based communication to foster expression and connection.</a:t>
            </a:r>
          </a:p>
          <a:p>
            <a:r>
              <a:rPr lang="en-US" sz="1200" b="1" i="0" kern="1200">
                <a:solidFill>
                  <a:schemeClr val="tx1"/>
                </a:solidFill>
                <a:effectLst/>
                <a:latin typeface="+mn-lt"/>
                <a:ea typeface="+mn-ea"/>
                <a:cs typeface="+mn-cs"/>
              </a:rPr>
              <a:t>5. </a:t>
            </a:r>
            <a:r>
              <a:rPr lang="en-US" sz="1200" b="1" i="0" kern="1200" err="1">
                <a:solidFill>
                  <a:schemeClr val="tx1"/>
                </a:solidFill>
                <a:effectLst/>
                <a:latin typeface="+mn-lt"/>
                <a:ea typeface="+mn-ea"/>
                <a:cs typeface="+mn-cs"/>
              </a:rPr>
              <a:t>SoundAlert</a:t>
            </a:r>
            <a:endParaRPr lang="en-US" sz="1200" b="1"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Enhancing safety for users with hearing impairments, this app alerts them to important sounds in their environment, providing awareness and security.</a:t>
            </a:r>
          </a:p>
          <a:p>
            <a:r>
              <a:rPr lang="en-US" sz="1200" b="1" i="0" kern="1200">
                <a:solidFill>
                  <a:schemeClr val="tx1"/>
                </a:solidFill>
                <a:effectLst/>
                <a:latin typeface="+mn-lt"/>
                <a:ea typeface="+mn-ea"/>
                <a:cs typeface="+mn-cs"/>
              </a:rPr>
              <a:t>6. Aira</a:t>
            </a:r>
          </a:p>
          <a:p>
            <a:r>
              <a:rPr lang="en-US" sz="1200" b="0" i="0" kern="1200">
                <a:solidFill>
                  <a:schemeClr val="tx1"/>
                </a:solidFill>
                <a:effectLst/>
                <a:latin typeface="+mn-lt"/>
                <a:ea typeface="+mn-ea"/>
                <a:cs typeface="+mn-cs"/>
              </a:rPr>
              <a:t>By combining wearable technology and human agents, Aira assists blind and low-vision users with navigation, reading, and other daily tasks.</a:t>
            </a:r>
          </a:p>
          <a:p>
            <a:r>
              <a:rPr lang="en-US" sz="1200" b="1" i="0" kern="1200">
                <a:solidFill>
                  <a:schemeClr val="tx1"/>
                </a:solidFill>
                <a:effectLst/>
                <a:latin typeface="+mn-lt"/>
                <a:ea typeface="+mn-ea"/>
                <a:cs typeface="+mn-cs"/>
              </a:rPr>
              <a:t>7. Proloquo2Go</a:t>
            </a:r>
          </a:p>
          <a:p>
            <a:r>
              <a:rPr lang="en-US" sz="1200" b="0" i="0" kern="1200">
                <a:solidFill>
                  <a:schemeClr val="tx1"/>
                </a:solidFill>
                <a:effectLst/>
                <a:latin typeface="+mn-lt"/>
                <a:ea typeface="+mn-ea"/>
                <a:cs typeface="+mn-cs"/>
              </a:rPr>
              <a:t>This symbol-based communication app aids those with speech and language difficulties, enabling effective expression and communication.</a:t>
            </a:r>
          </a:p>
          <a:p>
            <a:r>
              <a:rPr lang="en-US" sz="1200" b="1" i="0" kern="1200">
                <a:solidFill>
                  <a:schemeClr val="tx1"/>
                </a:solidFill>
                <a:effectLst/>
                <a:latin typeface="+mn-lt"/>
                <a:ea typeface="+mn-ea"/>
                <a:cs typeface="+mn-cs"/>
              </a:rPr>
              <a:t>8. </a:t>
            </a:r>
            <a:r>
              <a:rPr lang="en-US" sz="1200" b="1" i="0" kern="1200" err="1">
                <a:solidFill>
                  <a:schemeClr val="tx1"/>
                </a:solidFill>
                <a:effectLst/>
                <a:latin typeface="+mn-lt"/>
                <a:ea typeface="+mn-ea"/>
                <a:cs typeface="+mn-cs"/>
              </a:rPr>
              <a:t>TapToTalk</a:t>
            </a:r>
            <a:endParaRPr lang="en-US" sz="1200" b="1"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Focusing on language development and communication for users with autism, this app employs picture-based communication to foster interaction and learning.</a:t>
            </a:r>
          </a:p>
          <a:p>
            <a:r>
              <a:rPr lang="en-US" sz="1200" b="1" i="0" kern="1200">
                <a:solidFill>
                  <a:schemeClr val="tx1"/>
                </a:solidFill>
                <a:effectLst/>
                <a:latin typeface="+mn-lt"/>
                <a:ea typeface="+mn-ea"/>
                <a:cs typeface="+mn-cs"/>
              </a:rPr>
              <a:t>9. </a:t>
            </a:r>
            <a:r>
              <a:rPr lang="en-US" sz="1200" b="1" i="0" kern="1200" err="1">
                <a:solidFill>
                  <a:schemeClr val="tx1"/>
                </a:solidFill>
                <a:effectLst/>
                <a:latin typeface="+mn-lt"/>
                <a:ea typeface="+mn-ea"/>
                <a:cs typeface="+mn-cs"/>
              </a:rPr>
              <a:t>Medisafe</a:t>
            </a:r>
            <a:endParaRPr lang="en-US" sz="1200" b="1"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Managing medication schedules is made easier with this app, particularly for users with cognitive impairments, promoting adherence and well-being.</a:t>
            </a:r>
          </a:p>
          <a:p>
            <a:r>
              <a:rPr lang="en-US" sz="1200" b="1" i="0" kern="1200">
                <a:solidFill>
                  <a:schemeClr val="tx1"/>
                </a:solidFill>
                <a:effectLst/>
                <a:latin typeface="+mn-lt"/>
                <a:ea typeface="+mn-ea"/>
                <a:cs typeface="+mn-cs"/>
              </a:rPr>
              <a:t>10. Dragon Anywhere</a:t>
            </a:r>
          </a:p>
          <a:p>
            <a:r>
              <a:rPr lang="en-US" sz="1200" b="0" i="0" kern="1200">
                <a:solidFill>
                  <a:schemeClr val="tx1"/>
                </a:solidFill>
                <a:effectLst/>
                <a:latin typeface="+mn-lt"/>
                <a:ea typeface="+mn-ea"/>
                <a:cs typeface="+mn-cs"/>
              </a:rPr>
              <a:t>Providing a hands-free control option for those with mobility impairments, this dictation app enables users to navigate mobile devices without physical input.</a:t>
            </a:r>
          </a:p>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25</a:t>
            </a:fld>
            <a:endParaRPr lang="nb-NO"/>
          </a:p>
        </p:txBody>
      </p:sp>
    </p:spTree>
    <p:extLst>
      <p:ext uri="{BB962C8B-B14F-4D97-AF65-F5344CB8AC3E}">
        <p14:creationId xmlns:p14="http://schemas.microsoft.com/office/powerpoint/2010/main" val="3755653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55713"/>
            <a:ext cx="5953125" cy="3349625"/>
          </a:xfrm>
        </p:spPr>
      </p:sp>
      <p:sp>
        <p:nvSpPr>
          <p:cNvPr id="3" name="Notes Placeholder 2"/>
          <p:cNvSpPr>
            <a:spLocks noGrp="1"/>
          </p:cNvSpPr>
          <p:nvPr>
            <p:ph type="body" idx="1"/>
          </p:nvPr>
        </p:nvSpPr>
        <p:spPr/>
        <p:txBody>
          <a:bodyPr/>
          <a:lstStyle/>
          <a:p>
            <a:endParaRPr lang="nb-NO"/>
          </a:p>
          <a:p>
            <a:r>
              <a:rPr lang="nb-NO"/>
              <a:t>Kvinner er et eksempel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0">
                <a:solidFill>
                  <a:srgbClr val="000000"/>
                </a:solidFill>
                <a:effectLst/>
                <a:latin typeface="Rotunda"/>
              </a:rPr>
              <a:t>The Top 10 women in the world of AI in 2023 </a:t>
            </a:r>
            <a:r>
              <a:rPr lang="nb-NO" sz="1200"/>
              <a:t>https://aimagazine.com/top10/the-top-10-women-in-the-world-of-ai-in-2023</a:t>
            </a:r>
          </a:p>
          <a:p>
            <a:pPr marL="171450" indent="-171450">
              <a:buFont typeface="Arial" panose="020B0604020202020204" pitchFamily="34" charset="0"/>
              <a:buChar char="•"/>
            </a:pPr>
            <a:r>
              <a:rPr lang="nb-NO" sz="1200" b="1"/>
              <a:t>Paper</a:t>
            </a:r>
            <a:r>
              <a:rPr lang="nb-NO" sz="1200"/>
              <a:t> https://dl.acm.org/doi/abs/10.1145/3311927.3325322 </a:t>
            </a:r>
          </a:p>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26</a:t>
            </a:fld>
            <a:endParaRPr lang="nb-NO"/>
          </a:p>
        </p:txBody>
      </p:sp>
    </p:spTree>
    <p:extLst>
      <p:ext uri="{BB962C8B-B14F-4D97-AF65-F5344CB8AC3E}">
        <p14:creationId xmlns:p14="http://schemas.microsoft.com/office/powerpoint/2010/main" val="2393661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en-US" b="0" i="0">
                <a:solidFill>
                  <a:srgbClr val="161513"/>
                </a:solidFill>
                <a:effectLst/>
                <a:latin typeface="OracleSansVF"/>
              </a:rPr>
              <a:t>AI has become a catchall term for applications that perform complex tasks that once required human input, such as communicating with customers online or playing chess. The term is often used interchangeably with its subfields, which include machine learning (ML) and deep learning.</a:t>
            </a:r>
          </a:p>
          <a:p>
            <a:pPr algn="l">
              <a:buNone/>
            </a:pPr>
            <a:r>
              <a:rPr lang="en-US" b="0" i="0">
                <a:solidFill>
                  <a:srgbClr val="161513"/>
                </a:solidFill>
                <a:effectLst/>
                <a:latin typeface="OracleSansVF"/>
              </a:rPr>
              <a:t>There are differences, however. For example, machine learning is focused on building systems that learn or improve their performance based on the data they consume. It’s important to note that although all machine learning is AI, not all AI is machine learning.</a:t>
            </a:r>
          </a:p>
          <a:p>
            <a:pPr algn="l"/>
            <a:r>
              <a:rPr lang="en-US" b="0" i="0">
                <a:solidFill>
                  <a:srgbClr val="161513"/>
                </a:solidFill>
                <a:effectLst/>
                <a:latin typeface="OracleSansVF"/>
              </a:rPr>
              <a:t>To get the full value from AI, many companies are making significant investments in data science teams. Data science combines statistics, computer science, and business knowledge to extract value from various data sources.</a:t>
            </a:r>
          </a:p>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27</a:t>
            </a:fld>
            <a:endParaRPr lang="nb-NO"/>
          </a:p>
        </p:txBody>
      </p:sp>
    </p:spTree>
    <p:extLst>
      <p:ext uri="{BB962C8B-B14F-4D97-AF65-F5344CB8AC3E}">
        <p14:creationId xmlns:p14="http://schemas.microsoft.com/office/powerpoint/2010/main" val="4257514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4D5156"/>
                </a:solidFill>
                <a:effectLst/>
                <a:latin typeface="Google Sans"/>
              </a:rPr>
              <a:t>https://dorik.com/blog/history-of-ai</a:t>
            </a:r>
          </a:p>
          <a:p>
            <a:endParaRPr lang="en-US" b="0" i="0">
              <a:solidFill>
                <a:srgbClr val="4D5156"/>
              </a:solidFill>
              <a:effectLst/>
              <a:latin typeface="Google Sans"/>
            </a:endParaRPr>
          </a:p>
          <a:p>
            <a:endParaRPr lang="en-US" b="0" i="0">
              <a:solidFill>
                <a:srgbClr val="4D5156"/>
              </a:solidFill>
              <a:effectLst/>
              <a:latin typeface="Google Sans"/>
            </a:endParaRPr>
          </a:p>
          <a:p>
            <a:endParaRPr lang="en-US" b="0" i="0">
              <a:solidFill>
                <a:srgbClr val="4D5156"/>
              </a:solidFill>
              <a:effectLst/>
              <a:latin typeface="Google Sans"/>
            </a:endParaRPr>
          </a:p>
          <a:p>
            <a:r>
              <a:rPr lang="en-US" b="0" i="0">
                <a:solidFill>
                  <a:srgbClr val="4D5156"/>
                </a:solidFill>
                <a:effectLst/>
                <a:latin typeface="Google Sans"/>
              </a:rPr>
              <a:t>The </a:t>
            </a:r>
            <a:r>
              <a:rPr lang="en-US" b="0" i="0">
                <a:solidFill>
                  <a:srgbClr val="040C28"/>
                </a:solidFill>
                <a:effectLst/>
                <a:latin typeface="Google Sans"/>
              </a:rPr>
              <a:t>1956</a:t>
            </a:r>
            <a:r>
              <a:rPr lang="en-US" b="0" i="0">
                <a:solidFill>
                  <a:srgbClr val="4D5156"/>
                </a:solidFill>
                <a:effectLst/>
                <a:latin typeface="Google Sans"/>
              </a:rPr>
              <a:t> Dartmouth workshop was the moment that AI gained its name </a:t>
            </a:r>
          </a:p>
          <a:p>
            <a:r>
              <a:rPr lang="en-US"/>
              <a:t>URL </a:t>
            </a:r>
          </a:p>
          <a:p>
            <a:r>
              <a:rPr lang="en-US"/>
              <a:t>The history of AI </a:t>
            </a:r>
            <a:br>
              <a:rPr lang="en-US"/>
            </a:br>
            <a:r>
              <a:rPr lang="en-US"/>
              <a:t>1950s: The first AI programs were written to run on the Ferranti Mark 1 machine of the University of Manchester: a checkers-playing program written by Christopher Strachey and a chess-playing program written by Dietrich Prinz.</a:t>
            </a:r>
          </a:p>
          <a:p>
            <a:r>
              <a:rPr lang="en-US"/>
              <a:t>1960s: The Dartmouth Conference was organized by John McCarthy, Marvin Minsky, Nathaniel Rochester, and Claude Shannon to discuss the possibility of thinking machines and artificial intelligence.</a:t>
            </a:r>
          </a:p>
          <a:p>
            <a:r>
              <a:rPr lang="en-US"/>
              <a:t>1970s: The first expert systems were developed.</a:t>
            </a:r>
          </a:p>
          <a:p>
            <a:r>
              <a:rPr lang="en-US"/>
              <a:t>1980s: The first neural networks were developed.</a:t>
            </a:r>
          </a:p>
          <a:p>
            <a:r>
              <a:rPr lang="en-US"/>
              <a:t>1990s: The first autonomous robots were developed. </a:t>
            </a:r>
          </a:p>
          <a:p>
            <a:r>
              <a:rPr lang="en-US"/>
              <a:t>2000s: The first self-driving cars were </a:t>
            </a:r>
            <a:r>
              <a:rPr lang="en-US" err="1"/>
              <a:t>developed.google</a:t>
            </a:r>
            <a:r>
              <a:rPr lang="en-US"/>
              <a:t> translator came in 2006 based on statistical methods. </a:t>
            </a:r>
          </a:p>
          <a:p>
            <a:r>
              <a:rPr lang="en-US"/>
              <a:t>2010s: The first AI-powered virtual assistants were developed. Deep learning revolution, </a:t>
            </a:r>
            <a:r>
              <a:rPr lang="en-US" err="1"/>
              <a:t>AlexNet</a:t>
            </a:r>
            <a:r>
              <a:rPr lang="en-US"/>
              <a:t> 2012 </a:t>
            </a:r>
          </a:p>
          <a:p>
            <a:r>
              <a:rPr lang="en-US"/>
              <a:t>2020s: AI continues to advance and is being used in a wide range of applications, from healthcare to finance to transportation 1.</a:t>
            </a:r>
            <a:endParaRPr lang="en-US" sz="1200">
              <a:solidFill>
                <a:srgbClr val="111111"/>
              </a:solidFill>
              <a:latin typeface="-apple-system"/>
            </a:endParaRPr>
          </a:p>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29</a:t>
            </a:fld>
            <a:endParaRPr lang="nb-NO"/>
          </a:p>
        </p:txBody>
      </p:sp>
    </p:spTree>
    <p:extLst>
      <p:ext uri="{BB962C8B-B14F-4D97-AF65-F5344CB8AC3E}">
        <p14:creationId xmlns:p14="http://schemas.microsoft.com/office/powerpoint/2010/main" val="1978987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327025" y="665163"/>
            <a:ext cx="5910263" cy="3325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656369" y="4213354"/>
            <a:ext cx="5250953" cy="3991599"/>
          </a:xfrm>
          <a:prstGeom prst="rect">
            <a:avLst/>
          </a:prstGeom>
        </p:spPr>
        <p:txBody>
          <a:bodyPr spcFirstLastPara="1" wrap="square" lIns="88198" tIns="88198" rIns="88198" bIns="88198" anchor="t" anchorCtr="0">
            <a:noAutofit/>
          </a:bodyPr>
          <a:lstStyle/>
          <a:p>
            <a:r>
              <a:rPr lang="en-US"/>
              <a:t>It is a big misconception that you need to be very intelligent and preferably a man to understand computers, algorithms and AI. I have been working with data since the early 80s, it was kind of by chance. And I think it is as difficult to figure out a knitting pattern as it is to understand algorithms.</a:t>
            </a:r>
          </a:p>
          <a:p>
            <a:r>
              <a:rPr lang="en-US"/>
              <a:t>We need the past to have a language to talk about the present and the past</a:t>
            </a:r>
          </a:p>
          <a:p>
            <a:endParaRPr lang="en-US"/>
          </a:p>
          <a:p>
            <a:r>
              <a:rPr lang="en-US"/>
              <a:t>K = 1000</a:t>
            </a:r>
          </a:p>
          <a:p>
            <a:r>
              <a:rPr lang="en-US"/>
              <a:t>Giga = 1000000000</a:t>
            </a:r>
          </a:p>
          <a:p>
            <a:r>
              <a:rPr lang="en-US"/>
              <a:t>104 = 10000</a:t>
            </a:r>
          </a:p>
          <a:p>
            <a:r>
              <a:rPr lang="en-US"/>
              <a:t>1017 = 100,000,000,000,000,000</a:t>
            </a:r>
          </a:p>
          <a:p>
            <a:r>
              <a:rPr lang="en-US"/>
              <a:t>Memory 36 Kbyte</a:t>
            </a:r>
          </a:p>
          <a:p>
            <a:r>
              <a:rPr lang="en-US"/>
              <a:t>Speed ​​104 flops</a:t>
            </a:r>
          </a:p>
          <a:p>
            <a:endParaRPr lang="en-US"/>
          </a:p>
          <a:p>
            <a:r>
              <a:rPr lang="en-US"/>
              <a:t>Floating point operation per second</a:t>
            </a:r>
          </a:p>
          <a:p>
            <a:endParaRPr lang="en-US"/>
          </a:p>
          <a:p>
            <a:r>
              <a:rPr lang="en-US"/>
              <a:t>– now 8 Giga</a:t>
            </a:r>
          </a:p>
          <a:p>
            <a:r>
              <a:rPr lang="en-US"/>
              <a:t>– now 1017</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a:p>
          <a:p>
            <a:r>
              <a:rPr lang="en-US"/>
              <a:t>Margaret Hamilton (who I met once!), the first person to coin the term software engineering and who wrote the software for the Apollo expedition in the 60s is a woman (Apollo first man on the moon)</a:t>
            </a:r>
          </a:p>
          <a:p>
            <a:endParaRPr lang="en-US"/>
          </a:p>
          <a:p>
            <a:r>
              <a:rPr lang="en-US"/>
              <a:t>Margaret Hamilton (who I met once!), the first person to coin the term software engineering and who wrote the software for the Apollo expedition in the 60s is a woman</a:t>
            </a:r>
          </a:p>
          <a:p>
            <a:endParaRPr lang="en-US"/>
          </a:p>
          <a:p>
            <a:r>
              <a:rPr lang="en-US"/>
              <a:t>Apollo 145,000 lines of code</a:t>
            </a:r>
          </a:p>
          <a:p>
            <a:endParaRPr lang="en-US"/>
          </a:p>
          <a:p>
            <a:r>
              <a:rPr lang="en-US"/>
              <a:t>Now millions of lines of code</a:t>
            </a:r>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32</a:t>
            </a:fld>
            <a:endParaRPr lang="nb-NO"/>
          </a:p>
        </p:txBody>
      </p:sp>
    </p:spTree>
    <p:extLst>
      <p:ext uri="{BB962C8B-B14F-4D97-AF65-F5344CB8AC3E}">
        <p14:creationId xmlns:p14="http://schemas.microsoft.com/office/powerpoint/2010/main" val="158849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err="1"/>
              <a:t>According</a:t>
            </a:r>
            <a:r>
              <a:rPr lang="nb-NO"/>
              <a:t> to https://www.youtube.com/watch?v=_6R7Ym6Vy_I&amp;t=2220s </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All human </a:t>
            </a:r>
            <a:r>
              <a:rPr lang="nb-NO" err="1"/>
              <a:t>written</a:t>
            </a:r>
            <a:r>
              <a:rPr lang="nb-NO"/>
              <a:t> </a:t>
            </a:r>
            <a:r>
              <a:rPr lang="nb-NO" err="1"/>
              <a:t>text</a:t>
            </a:r>
            <a:r>
              <a:rPr lang="nb-NO"/>
              <a:t> = 10</a:t>
            </a:r>
            <a:r>
              <a:rPr lang="nb-NO" baseline="30000"/>
              <a:t>13</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r>
              <a:rPr lang="nb-NO"/>
              <a:t>CHAT GPT 4 =  300 x 10</a:t>
            </a:r>
            <a:r>
              <a:rPr lang="nb-NO" baseline="30000"/>
              <a:t>12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30000"/>
          </a:p>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33</a:t>
            </a:fld>
            <a:endParaRPr lang="nb-NO"/>
          </a:p>
        </p:txBody>
      </p:sp>
    </p:spTree>
    <p:extLst>
      <p:ext uri="{BB962C8B-B14F-4D97-AF65-F5344CB8AC3E}">
        <p14:creationId xmlns:p14="http://schemas.microsoft.com/office/powerpoint/2010/main" val="1606560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Risiko nivå</a:t>
            </a:r>
          </a:p>
          <a:p>
            <a:r>
              <a:rPr lang="nb-NO"/>
              <a:t>Vi har allerede regler som regulerer diskriminering i Norge og i Europa </a:t>
            </a:r>
            <a:endParaRPr lang="it-IT"/>
          </a:p>
        </p:txBody>
      </p:sp>
      <p:sp>
        <p:nvSpPr>
          <p:cNvPr id="4" name="Slide Number Placeholder 3"/>
          <p:cNvSpPr>
            <a:spLocks noGrp="1"/>
          </p:cNvSpPr>
          <p:nvPr>
            <p:ph type="sldNum" sz="quarter" idx="5"/>
          </p:nvPr>
        </p:nvSpPr>
        <p:spPr/>
        <p:txBody>
          <a:bodyPr/>
          <a:lstStyle/>
          <a:p>
            <a:fld id="{1E85327C-1CF5-4206-8A67-378982608BF3}" type="slidenum">
              <a:rPr lang="nb-NO" smtClean="0"/>
              <a:t>37</a:t>
            </a:fld>
            <a:endParaRPr lang="nb-NO"/>
          </a:p>
        </p:txBody>
      </p:sp>
    </p:spTree>
    <p:extLst>
      <p:ext uri="{BB962C8B-B14F-4D97-AF65-F5344CB8AC3E}">
        <p14:creationId xmlns:p14="http://schemas.microsoft.com/office/powerpoint/2010/main" val="22836589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40</a:t>
            </a:fld>
            <a:endParaRPr lang="nb-NO"/>
          </a:p>
        </p:txBody>
      </p:sp>
    </p:spTree>
    <p:extLst>
      <p:ext uri="{BB962C8B-B14F-4D97-AF65-F5344CB8AC3E}">
        <p14:creationId xmlns:p14="http://schemas.microsoft.com/office/powerpoint/2010/main" val="6445152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https://www.itu.int/en/ITU-D/Digital-Inclusion/Women-and-Girls/Girls-in-ICT-Portal/Documents/women_active_in_ict.pdf </a:t>
            </a:r>
          </a:p>
          <a:p>
            <a:endParaRPr lang="nb-NO"/>
          </a:p>
        </p:txBody>
      </p:sp>
      <p:sp>
        <p:nvSpPr>
          <p:cNvPr id="4" name="Slide Number Placeholder 3"/>
          <p:cNvSpPr>
            <a:spLocks noGrp="1"/>
          </p:cNvSpPr>
          <p:nvPr>
            <p:ph type="sldNum" sz="quarter" idx="5"/>
          </p:nvPr>
        </p:nvSpPr>
        <p:spPr/>
        <p:txBody>
          <a:bodyPr/>
          <a:lstStyle/>
          <a:p>
            <a:fld id="{D8AF5861-CC5D-44E8-B33C-CD84562D017E}" type="slidenum">
              <a:rPr lang="en-GB" smtClean="0"/>
              <a:t>42</a:t>
            </a:fld>
            <a:endParaRPr lang="en-GB"/>
          </a:p>
        </p:txBody>
      </p:sp>
    </p:spTree>
    <p:extLst>
      <p:ext uri="{BB962C8B-B14F-4D97-AF65-F5344CB8AC3E}">
        <p14:creationId xmlns:p14="http://schemas.microsoft.com/office/powerpoint/2010/main" val="29500137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474747"/>
                </a:solidFill>
                <a:effectLst/>
                <a:highlight>
                  <a:srgbClr val="FFFFFF"/>
                </a:highlight>
                <a:latin typeface="Google Sans"/>
              </a:rPr>
              <a:t>The Curb-Cut Effect is </a:t>
            </a:r>
            <a:r>
              <a:rPr lang="en-US" b="0" i="0">
                <a:solidFill>
                  <a:srgbClr val="040C28"/>
                </a:solidFill>
                <a:effectLst/>
                <a:highlight>
                  <a:srgbClr val="D3E3FD"/>
                </a:highlight>
                <a:latin typeface="Google Sans"/>
              </a:rPr>
              <a:t>a vibrant illustration of how laws and programs designed to benefit vulnerable groups, such as the disabled or people of color, often end up benefiting all</a:t>
            </a:r>
            <a:r>
              <a:rPr lang="en-US" b="0" i="0">
                <a:solidFill>
                  <a:srgbClr val="474747"/>
                </a:solidFill>
                <a:effectLst/>
                <a:highlight>
                  <a:srgbClr val="FFFFFF"/>
                </a:highlight>
                <a:latin typeface="Google Sans"/>
              </a:rPr>
              <a:t>.</a:t>
            </a:r>
            <a:endParaRPr lang="it-IT"/>
          </a:p>
        </p:txBody>
      </p:sp>
      <p:sp>
        <p:nvSpPr>
          <p:cNvPr id="4" name="Slide Number Placeholder 3"/>
          <p:cNvSpPr>
            <a:spLocks noGrp="1"/>
          </p:cNvSpPr>
          <p:nvPr>
            <p:ph type="sldNum" sz="quarter" idx="5"/>
          </p:nvPr>
        </p:nvSpPr>
        <p:spPr/>
        <p:txBody>
          <a:bodyPr/>
          <a:lstStyle/>
          <a:p>
            <a:fld id="{D8AF5861-CC5D-44E8-B33C-CD84562D017E}" type="slidenum">
              <a:rPr lang="en-GB" smtClean="0"/>
              <a:t>43</a:t>
            </a:fld>
            <a:endParaRPr lang="en-GB"/>
          </a:p>
        </p:txBody>
      </p:sp>
    </p:spTree>
    <p:extLst>
      <p:ext uri="{BB962C8B-B14F-4D97-AF65-F5344CB8AC3E}">
        <p14:creationId xmlns:p14="http://schemas.microsoft.com/office/powerpoint/2010/main" val="31129751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77d29277cd_2_94:notes"/>
          <p:cNvSpPr>
            <a:spLocks noGrp="1" noRot="1" noChangeAspect="1"/>
          </p:cNvSpPr>
          <p:nvPr>
            <p:ph type="sldImg" idx="2"/>
          </p:nvPr>
        </p:nvSpPr>
        <p:spPr>
          <a:xfrm>
            <a:off x="327025" y="665163"/>
            <a:ext cx="5910263" cy="3325812"/>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77d29277cd_2_94:notes"/>
          <p:cNvSpPr txBox="1">
            <a:spLocks noGrp="1"/>
          </p:cNvSpPr>
          <p:nvPr>
            <p:ph type="body" idx="1"/>
          </p:nvPr>
        </p:nvSpPr>
        <p:spPr>
          <a:xfrm>
            <a:off x="656369" y="4213354"/>
            <a:ext cx="5250953" cy="3991599"/>
          </a:xfrm>
          <a:prstGeom prst="rect">
            <a:avLst/>
          </a:prstGeom>
        </p:spPr>
        <p:txBody>
          <a:bodyPr spcFirstLastPara="1" wrap="square" lIns="88198" tIns="88198" rIns="88198" bIns="88198" anchor="t" anchorCtr="0">
            <a:noAutofit/>
          </a:bodyPr>
          <a:lstStyle/>
          <a:p>
            <a:r>
              <a:rPr lang="en-US">
                <a:solidFill>
                  <a:schemeClr val="bg1"/>
                </a:solidFill>
              </a:rPr>
              <a:t>Some numbers about ICT specialists in Europe and World and who are the ICT specialists</a:t>
            </a:r>
          </a:p>
          <a:p>
            <a:r>
              <a:rPr lang="en-US" b="0" i="0">
                <a:solidFill>
                  <a:srgbClr val="202124"/>
                </a:solidFill>
                <a:effectLst/>
                <a:latin typeface="Google Sans"/>
              </a:rPr>
              <a:t>In 2022, </a:t>
            </a:r>
            <a:r>
              <a:rPr lang="en-US" b="0" i="0">
                <a:solidFill>
                  <a:srgbClr val="040C28"/>
                </a:solidFill>
                <a:effectLst/>
                <a:latin typeface="Google Sans"/>
              </a:rPr>
              <a:t>9.4 million</a:t>
            </a:r>
            <a:r>
              <a:rPr lang="en-US" b="0" i="0">
                <a:solidFill>
                  <a:srgbClr val="202124"/>
                </a:solidFill>
                <a:effectLst/>
                <a:latin typeface="Google Sans"/>
              </a:rPr>
              <a:t> people in the EU worked as ICT specialists</a:t>
            </a:r>
          </a:p>
          <a:p>
            <a:r>
              <a:rPr lang="en-US" b="0" i="0">
                <a:solidFill>
                  <a:srgbClr val="202124"/>
                </a:solidFill>
                <a:effectLst/>
                <a:latin typeface="Google Sans"/>
              </a:rPr>
              <a:t>In the world </a:t>
            </a:r>
            <a:r>
              <a:rPr lang="nb-NO" b="0" i="0">
                <a:solidFill>
                  <a:srgbClr val="040C28"/>
                </a:solidFill>
                <a:effectLst/>
                <a:latin typeface="Google Sans"/>
              </a:rPr>
              <a:t>55.3 million</a:t>
            </a:r>
            <a:r>
              <a:rPr lang="nb-NO" b="0" i="0">
                <a:solidFill>
                  <a:srgbClr val="202124"/>
                </a:solidFill>
                <a:effectLst/>
                <a:latin typeface="Google Sans"/>
              </a:rPr>
              <a:t> in 2020</a:t>
            </a:r>
            <a:r>
              <a:rPr lang="en-US" b="0" i="0">
                <a:solidFill>
                  <a:srgbClr val="202124"/>
                </a:solidFill>
                <a:effectLst/>
                <a:latin typeface="Google Sans"/>
              </a:rPr>
              <a:t> </a:t>
            </a:r>
            <a:endParaRPr lang="en-US" b="0" i="0">
              <a:solidFill>
                <a:schemeClr val="bg1"/>
              </a:solidFill>
              <a:effectLst/>
              <a:latin typeface="Google Sans"/>
            </a:endParaRPr>
          </a:p>
          <a:p>
            <a:endParaRPr lang="en-US">
              <a:solidFill>
                <a:schemeClr val="bg1"/>
              </a:solidFill>
            </a:endParaRPr>
          </a:p>
          <a:p>
            <a:endParaRPr lang="en-US">
              <a:solidFill>
                <a:schemeClr val="bg1"/>
              </a:solidFill>
            </a:endParaRPr>
          </a:p>
          <a:p>
            <a:r>
              <a:rPr lang="en-US">
                <a:solidFill>
                  <a:schemeClr val="bg1"/>
                </a:solidFill>
              </a:rPr>
              <a:t>3 out of 4 companies have problems finding specialists with the right skills</a:t>
            </a:r>
          </a:p>
          <a:p>
            <a:r>
              <a:rPr lang="en-US">
                <a:solidFill>
                  <a:schemeClr val="bg1"/>
                </a:solidFill>
              </a:rPr>
              <a:t>And how many ICT specialists are women?</a:t>
            </a:r>
          </a:p>
          <a:p>
            <a:r>
              <a:rPr lang="nb-NO"/>
              <a:t>2%</a:t>
            </a:r>
            <a:r>
              <a:rPr lang="nb-NO" baseline="0"/>
              <a:t> in 10 </a:t>
            </a:r>
            <a:r>
              <a:rPr lang="nb-NO" baseline="0" err="1"/>
              <a:t>years</a:t>
            </a:r>
            <a:r>
              <a:rPr lang="nb-NO" baseline="0"/>
              <a:t> </a:t>
            </a:r>
          </a:p>
          <a:p>
            <a:r>
              <a:rPr lang="nb-NO" baseline="0"/>
              <a:t>How </a:t>
            </a:r>
            <a:r>
              <a:rPr lang="nb-NO" baseline="0" err="1"/>
              <a:t>many</a:t>
            </a:r>
            <a:r>
              <a:rPr lang="nb-NO" baseline="0"/>
              <a:t> </a:t>
            </a:r>
            <a:r>
              <a:rPr lang="nb-NO" baseline="0" err="1"/>
              <a:t>years</a:t>
            </a:r>
            <a:r>
              <a:rPr lang="nb-NO" baseline="0"/>
              <a:t> will it </a:t>
            </a:r>
            <a:r>
              <a:rPr lang="nb-NO" baseline="0" err="1"/>
              <a:t>take</a:t>
            </a:r>
            <a:r>
              <a:rPr lang="nb-NO" baseline="0"/>
              <a:t> </a:t>
            </a:r>
            <a:r>
              <a:rPr lang="nb-NO" baseline="0" err="1"/>
              <a:t>if</a:t>
            </a:r>
            <a:r>
              <a:rPr lang="nb-NO" baseline="0"/>
              <a:t> </a:t>
            </a:r>
            <a:r>
              <a:rPr lang="nb-NO" baseline="0" err="1"/>
              <a:t>we</a:t>
            </a:r>
            <a:r>
              <a:rPr lang="nb-NO" baseline="0"/>
              <a:t> </a:t>
            </a:r>
            <a:r>
              <a:rPr lang="nb-NO" baseline="0" err="1"/>
              <a:t>continue</a:t>
            </a:r>
            <a:r>
              <a:rPr lang="nb-NO" baseline="0"/>
              <a:t> like </a:t>
            </a:r>
            <a:r>
              <a:rPr lang="nb-NO" baseline="0" err="1"/>
              <a:t>this</a:t>
            </a:r>
            <a:r>
              <a:rPr lang="nb-NO" baseline="0"/>
              <a:t>? </a:t>
            </a:r>
            <a:endParaRPr lang="nb-NO"/>
          </a:p>
          <a:p>
            <a:r>
              <a:rPr lang="nb-NO" b="1" err="1"/>
              <a:t>eurostat</a:t>
            </a:r>
            <a:r>
              <a:rPr lang="nb-NO" b="1"/>
              <a:t> </a:t>
            </a:r>
          </a:p>
          <a:p>
            <a:r>
              <a:rPr lang="nb-NO"/>
              <a:t>https://ec.europa.eu/eurostat/statistics-explained/index.php?title=ICT_specialists_in_employment</a:t>
            </a:r>
          </a:p>
          <a:p>
            <a:endParaRPr lang="nb-NO"/>
          </a:p>
          <a:p>
            <a:r>
              <a:rPr lang="en-US" b="1" i="0">
                <a:solidFill>
                  <a:srgbClr val="333333"/>
                </a:solidFill>
                <a:effectLst/>
                <a:highlight>
                  <a:srgbClr val="FFFFFF"/>
                </a:highlight>
                <a:latin typeface="open_sansregular"/>
              </a:rPr>
              <a:t>In 2023, 80.6 % of men were employed as ICT specialists in the EU against 19.4 % of women.</a:t>
            </a:r>
            <a:endParaRPr lang="nb-NO"/>
          </a:p>
          <a:p>
            <a:endParaRPr lang="nb-NO"/>
          </a:p>
          <a:p>
            <a:endParaRPr lang="nb-NO"/>
          </a:p>
        </p:txBody>
      </p:sp>
    </p:spTree>
    <p:extLst>
      <p:ext uri="{BB962C8B-B14F-4D97-AF65-F5344CB8AC3E}">
        <p14:creationId xmlns:p14="http://schemas.microsoft.com/office/powerpoint/2010/main" val="2426000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77a667ef0f_1_109:notes"/>
          <p:cNvSpPr>
            <a:spLocks noGrp="1" noRot="1" noChangeAspect="1"/>
          </p:cNvSpPr>
          <p:nvPr>
            <p:ph type="sldImg" idx="2"/>
          </p:nvPr>
        </p:nvSpPr>
        <p:spPr>
          <a:xfrm>
            <a:off x="519113" y="962025"/>
            <a:ext cx="8548687" cy="48101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 name="Google Shape;999;g77a667ef0f_1_109:notes"/>
          <p:cNvSpPr txBox="1">
            <a:spLocks noGrp="1"/>
          </p:cNvSpPr>
          <p:nvPr>
            <p:ph type="body" idx="1"/>
          </p:nvPr>
        </p:nvSpPr>
        <p:spPr>
          <a:xfrm>
            <a:off x="958496" y="6093295"/>
            <a:ext cx="7667961" cy="5772594"/>
          </a:xfrm>
          <a:prstGeom prst="rect">
            <a:avLst/>
          </a:prstGeom>
        </p:spPr>
        <p:txBody>
          <a:bodyPr spcFirstLastPara="1" wrap="square" lIns="126599" tIns="126599" rIns="126599" bIns="126599" anchor="t" anchorCtr="0">
            <a:noAutofit/>
          </a:bodyPr>
          <a:lstStyle/>
          <a:p>
            <a:pPr defTabSz="1266198">
              <a:defRPr/>
            </a:pPr>
            <a:r>
              <a:rPr lang="en-US"/>
              <a:t>Numbers for bachelor master </a:t>
            </a:r>
            <a:r>
              <a:rPr lang="en-US" err="1"/>
              <a:t>phd</a:t>
            </a:r>
            <a:r>
              <a:rPr lang="en-US"/>
              <a:t> – in Norway we are doing a bit better 29%</a:t>
            </a:r>
            <a:endParaRPr lang="nb-NO"/>
          </a:p>
          <a:p>
            <a:endParaRPr lang="nb-NO"/>
          </a:p>
        </p:txBody>
      </p:sp>
    </p:spTree>
    <p:extLst>
      <p:ext uri="{BB962C8B-B14F-4D97-AF65-F5344CB8AC3E}">
        <p14:creationId xmlns:p14="http://schemas.microsoft.com/office/powerpoint/2010/main" val="41173790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a:t>during the Enlightenment, with thinkers like Mary Wollstonecraft</a:t>
            </a:r>
            <a:endParaRPr lang="it-IT"/>
          </a:p>
        </p:txBody>
      </p:sp>
      <p:sp>
        <p:nvSpPr>
          <p:cNvPr id="4" name="Slide Number Placeholder 3"/>
          <p:cNvSpPr>
            <a:spLocks noGrp="1"/>
          </p:cNvSpPr>
          <p:nvPr>
            <p:ph type="sldNum" sz="quarter" idx="5"/>
          </p:nvPr>
        </p:nvSpPr>
        <p:spPr/>
        <p:txBody>
          <a:bodyPr/>
          <a:lstStyle/>
          <a:p>
            <a:fld id="{D8AF5861-CC5D-44E8-B33C-CD84562D017E}" type="slidenum">
              <a:rPr lang="en-GB" smtClean="0"/>
              <a:t>46</a:t>
            </a:fld>
            <a:endParaRPr lang="en-GB"/>
          </a:p>
        </p:txBody>
      </p:sp>
    </p:spTree>
    <p:extLst>
      <p:ext uri="{BB962C8B-B14F-4D97-AF65-F5344CB8AC3E}">
        <p14:creationId xmlns:p14="http://schemas.microsoft.com/office/powerpoint/2010/main" val="766176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err="1">
                <a:ea typeface="Calibri"/>
                <a:cs typeface="Calibri"/>
              </a:rPr>
              <a:t>When</a:t>
            </a:r>
            <a:r>
              <a:rPr lang="it-IT">
                <a:ea typeface="Calibri"/>
                <a:cs typeface="Calibri"/>
              </a:rPr>
              <a:t> </a:t>
            </a:r>
            <a:r>
              <a:rPr lang="it-IT" err="1">
                <a:ea typeface="Calibri"/>
                <a:cs typeface="Calibri"/>
              </a:rPr>
              <a:t>we</a:t>
            </a:r>
            <a:r>
              <a:rPr lang="it-IT">
                <a:ea typeface="Calibri"/>
                <a:cs typeface="Calibri"/>
              </a:rPr>
              <a:t> think </a:t>
            </a:r>
            <a:r>
              <a:rPr lang="it-IT" err="1">
                <a:ea typeface="Calibri"/>
                <a:cs typeface="Calibri"/>
              </a:rPr>
              <a:t>how</a:t>
            </a:r>
            <a:r>
              <a:rPr lang="it-IT">
                <a:ea typeface="Calibri"/>
                <a:cs typeface="Calibri"/>
              </a:rPr>
              <a:t> </a:t>
            </a:r>
            <a:r>
              <a:rPr lang="it-IT" err="1">
                <a:ea typeface="Calibri"/>
                <a:cs typeface="Calibri"/>
              </a:rPr>
              <a:t>intersectionality</a:t>
            </a:r>
            <a:r>
              <a:rPr lang="it-IT">
                <a:ea typeface="Calibri"/>
                <a:cs typeface="Calibri"/>
              </a:rPr>
              <a:t> can impact SE, </a:t>
            </a:r>
            <a:r>
              <a:rPr lang="it-IT" err="1">
                <a:ea typeface="Calibri"/>
                <a:cs typeface="Calibri"/>
              </a:rPr>
              <a:t>we</a:t>
            </a:r>
            <a:r>
              <a:rPr lang="it-IT">
                <a:ea typeface="Calibri"/>
                <a:cs typeface="Calibri"/>
              </a:rPr>
              <a:t> can </a:t>
            </a:r>
            <a:r>
              <a:rPr lang="it-IT" err="1">
                <a:ea typeface="Calibri"/>
                <a:cs typeface="Calibri"/>
              </a:rPr>
              <a:t>define</a:t>
            </a:r>
            <a:r>
              <a:rPr lang="it-IT">
                <a:ea typeface="Calibri"/>
                <a:cs typeface="Calibri"/>
              </a:rPr>
              <a:t> </a:t>
            </a:r>
            <a:r>
              <a:rPr lang="it-IT" err="1">
                <a:ea typeface="Calibri"/>
                <a:cs typeface="Calibri"/>
              </a:rPr>
              <a:t>four</a:t>
            </a:r>
            <a:r>
              <a:rPr lang="it-IT">
                <a:ea typeface="Calibri"/>
                <a:cs typeface="Calibri"/>
              </a:rPr>
              <a:t> power dynamics: in </a:t>
            </a:r>
            <a:r>
              <a:rPr lang="it-IT" err="1">
                <a:ea typeface="Calibri"/>
                <a:cs typeface="Calibri"/>
              </a:rPr>
              <a:t>this</a:t>
            </a:r>
            <a:r>
              <a:rPr lang="it-IT">
                <a:ea typeface="Calibri"/>
                <a:cs typeface="Calibri"/>
              </a:rPr>
              <a:t> paper </a:t>
            </a:r>
            <a:r>
              <a:rPr lang="it-IT" err="1">
                <a:ea typeface="Calibri"/>
                <a:cs typeface="Calibri"/>
              </a:rPr>
              <a:t>we</a:t>
            </a:r>
            <a:r>
              <a:rPr lang="it-IT">
                <a:ea typeface="Calibri"/>
                <a:cs typeface="Calibri"/>
              </a:rPr>
              <a:t> </a:t>
            </a:r>
            <a:r>
              <a:rPr lang="it-IT" err="1">
                <a:ea typeface="Calibri"/>
                <a:cs typeface="Calibri"/>
              </a:rPr>
              <a:t>aimed</a:t>
            </a:r>
            <a:r>
              <a:rPr lang="it-IT">
                <a:ea typeface="Calibri"/>
                <a:cs typeface="Calibri"/>
              </a:rPr>
              <a:t> to </a:t>
            </a:r>
            <a:r>
              <a:rPr lang="it-IT" err="1">
                <a:ea typeface="Calibri"/>
                <a:cs typeface="Calibri"/>
              </a:rPr>
              <a:t>define</a:t>
            </a:r>
            <a:r>
              <a:rPr lang="it-IT">
                <a:ea typeface="Calibri"/>
                <a:cs typeface="Calibri"/>
              </a:rPr>
              <a:t> ISE </a:t>
            </a:r>
            <a:r>
              <a:rPr lang="it-IT" err="1">
                <a:ea typeface="Calibri"/>
                <a:cs typeface="Calibri"/>
              </a:rPr>
              <a:t>as</a:t>
            </a:r>
            <a:r>
              <a:rPr lang="it-IT">
                <a:ea typeface="Calibri"/>
                <a:cs typeface="Calibri"/>
              </a:rPr>
              <a:t> a field of study.</a:t>
            </a:r>
            <a:endParaRPr lang="it-IT"/>
          </a:p>
          <a:p>
            <a:r>
              <a:rPr lang="it-IT"/>
              <a:t>ISE highlights the </a:t>
            </a:r>
            <a:r>
              <a:rPr lang="it-IT" err="1"/>
              <a:t>importance</a:t>
            </a:r>
            <a:r>
              <a:rPr lang="it-IT"/>
              <a:t> of </a:t>
            </a:r>
            <a:r>
              <a:rPr lang="it-IT" err="1"/>
              <a:t>recognizing</a:t>
            </a:r>
            <a:r>
              <a:rPr lang="it-IT"/>
              <a:t> and </a:t>
            </a:r>
            <a:r>
              <a:rPr lang="it-IT" err="1"/>
              <a:t>evaluating</a:t>
            </a:r>
            <a:r>
              <a:rPr lang="it-IT"/>
              <a:t> power </a:t>
            </a:r>
            <a:r>
              <a:rPr lang="it-IT" err="1"/>
              <a:t>imbalances</a:t>
            </a:r>
            <a:r>
              <a:rPr lang="it-IT"/>
              <a:t> </a:t>
            </a:r>
            <a:r>
              <a:rPr lang="it-IT" err="1"/>
              <a:t>through</a:t>
            </a:r>
            <a:r>
              <a:rPr lang="it-IT"/>
              <a:t> </a:t>
            </a:r>
            <a:r>
              <a:rPr lang="it-IT" err="1"/>
              <a:t>four</a:t>
            </a:r>
            <a:r>
              <a:rPr lang="it-IT"/>
              <a:t> </a:t>
            </a:r>
            <a:r>
              <a:rPr lang="it-IT" err="1"/>
              <a:t>fundamental</a:t>
            </a:r>
            <a:r>
              <a:rPr lang="it-IT"/>
              <a:t> </a:t>
            </a:r>
            <a:r>
              <a:rPr lang="it-IT" err="1"/>
              <a:t>dimensions</a:t>
            </a:r>
            <a:endParaRPr lang="it-IT" err="1">
              <a:ea typeface="Calibri"/>
              <a:cs typeface="Calibri"/>
            </a:endParaRPr>
          </a:p>
          <a:p>
            <a:r>
              <a:rPr lang="it-IT"/>
              <a:t>People: group dynamics, </a:t>
            </a:r>
            <a:r>
              <a:rPr lang="it-IT" err="1"/>
              <a:t>stereotypes</a:t>
            </a:r>
            <a:r>
              <a:rPr lang="it-IT"/>
              <a:t>, </a:t>
            </a:r>
            <a:r>
              <a:rPr lang="it-IT" err="1"/>
              <a:t>implicit</a:t>
            </a:r>
            <a:r>
              <a:rPr lang="it-IT"/>
              <a:t> </a:t>
            </a:r>
            <a:r>
              <a:rPr lang="it-IT" err="1"/>
              <a:t>bias</a:t>
            </a:r>
            <a:endParaRPr lang="it-IT">
              <a:ea typeface="Calibri"/>
              <a:cs typeface="Calibri"/>
            </a:endParaRPr>
          </a:p>
          <a:p>
            <a:r>
              <a:rPr lang="it-IT" err="1">
                <a:ea typeface="Calibri"/>
                <a:cs typeface="Calibri"/>
              </a:rPr>
              <a:t>Processes</a:t>
            </a:r>
            <a:r>
              <a:rPr lang="it-IT">
                <a:ea typeface="Calibri"/>
                <a:cs typeface="Calibri"/>
              </a:rPr>
              <a:t>: </a:t>
            </a:r>
            <a:r>
              <a:rPr lang="it-IT" err="1">
                <a:ea typeface="Calibri"/>
                <a:cs typeface="Calibri"/>
              </a:rPr>
              <a:t>fundamental</a:t>
            </a:r>
            <a:r>
              <a:rPr lang="it-IT">
                <a:ea typeface="Calibri"/>
                <a:cs typeface="Calibri"/>
              </a:rPr>
              <a:t> design </a:t>
            </a:r>
            <a:r>
              <a:rPr lang="it-IT" err="1">
                <a:ea typeface="Calibri"/>
                <a:cs typeface="Calibri"/>
              </a:rPr>
              <a:t>errors</a:t>
            </a:r>
            <a:r>
              <a:rPr lang="it-IT">
                <a:ea typeface="Calibri"/>
                <a:cs typeface="Calibri"/>
              </a:rPr>
              <a:t>, </a:t>
            </a:r>
            <a:r>
              <a:rPr lang="it-IT" err="1">
                <a:ea typeface="Calibri"/>
                <a:cs typeface="Calibri"/>
              </a:rPr>
              <a:t>lack</a:t>
            </a:r>
            <a:r>
              <a:rPr lang="it-IT">
                <a:ea typeface="Calibri"/>
                <a:cs typeface="Calibri"/>
              </a:rPr>
              <a:t> of user </a:t>
            </a:r>
            <a:r>
              <a:rPr lang="it-IT" err="1">
                <a:ea typeface="Calibri"/>
                <a:cs typeface="Calibri"/>
              </a:rPr>
              <a:t>cetered</a:t>
            </a:r>
            <a:r>
              <a:rPr lang="it-IT">
                <a:ea typeface="Calibri"/>
                <a:cs typeface="Calibri"/>
              </a:rPr>
              <a:t> </a:t>
            </a:r>
            <a:r>
              <a:rPr lang="it-IT" err="1">
                <a:ea typeface="Calibri"/>
                <a:cs typeface="Calibri"/>
              </a:rPr>
              <a:t>participation</a:t>
            </a:r>
            <a:endParaRPr lang="it-IT">
              <a:ea typeface="Calibri"/>
              <a:cs typeface="Calibri"/>
            </a:endParaRPr>
          </a:p>
          <a:p>
            <a:r>
              <a:rPr lang="it-IT">
                <a:ea typeface="Calibri"/>
                <a:cs typeface="Calibri"/>
              </a:rPr>
              <a:t>Products: </a:t>
            </a:r>
            <a:r>
              <a:rPr lang="it-IT" err="1">
                <a:ea typeface="Calibri"/>
                <a:cs typeface="Calibri"/>
              </a:rPr>
              <a:t>exclusions</a:t>
            </a:r>
            <a:r>
              <a:rPr lang="it-IT">
                <a:ea typeface="Calibri"/>
                <a:cs typeface="Calibri"/>
              </a:rPr>
              <a:t> from testing, </a:t>
            </a:r>
            <a:r>
              <a:rPr lang="it-IT" err="1">
                <a:ea typeface="Calibri"/>
                <a:cs typeface="Calibri"/>
              </a:rPr>
              <a:t>developing</a:t>
            </a:r>
            <a:endParaRPr lang="it-IT">
              <a:ea typeface="Calibri"/>
              <a:cs typeface="Calibri"/>
            </a:endParaRPr>
          </a:p>
          <a:p>
            <a:r>
              <a:rPr lang="it-IT">
                <a:ea typeface="Calibri"/>
                <a:cs typeface="Calibri"/>
              </a:rPr>
              <a:t>Policies: </a:t>
            </a:r>
            <a:r>
              <a:rPr lang="it-IT"/>
              <a:t>gender equity plans</a:t>
            </a:r>
            <a:endParaRPr lang="it-IT">
              <a:ea typeface="Calibri"/>
              <a:cs typeface="Calibri"/>
            </a:endParaRPr>
          </a:p>
        </p:txBody>
      </p:sp>
      <p:sp>
        <p:nvSpPr>
          <p:cNvPr id="4" name="Segnaposto numero diapositiva 3"/>
          <p:cNvSpPr>
            <a:spLocks noGrp="1"/>
          </p:cNvSpPr>
          <p:nvPr>
            <p:ph type="sldNum" sz="quarter" idx="5"/>
          </p:nvPr>
        </p:nvSpPr>
        <p:spPr/>
        <p:txBody>
          <a:bodyPr/>
          <a:lstStyle/>
          <a:p>
            <a:fld id="{1D437747-4826-4014-85F8-28396772C84A}" type="slidenum">
              <a:rPr lang="it-IT"/>
              <a:t>49</a:t>
            </a:fld>
            <a:endParaRPr lang="it-IT"/>
          </a:p>
        </p:txBody>
      </p:sp>
    </p:spTree>
    <p:extLst>
      <p:ext uri="{BB962C8B-B14F-4D97-AF65-F5344CB8AC3E}">
        <p14:creationId xmlns:p14="http://schemas.microsoft.com/office/powerpoint/2010/main" val="12027583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1E85327C-1CF5-4206-8A67-378982608BF3}" type="slidenum">
              <a:rPr lang="nb-NO" smtClean="0"/>
              <a:t>55</a:t>
            </a:fld>
            <a:endParaRPr lang="nb-NO"/>
          </a:p>
        </p:txBody>
      </p:sp>
    </p:spTree>
    <p:extLst>
      <p:ext uri="{BB962C8B-B14F-4D97-AF65-F5344CB8AC3E}">
        <p14:creationId xmlns:p14="http://schemas.microsoft.com/office/powerpoint/2010/main" val="2500769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971FB-87C5-2D89-86C6-E46A462357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ADF639EE-10A9-EDBC-EF9D-FE5F5970CF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5C7A5118-BDF1-32FC-3842-00E07961E6F4}"/>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5" name="Footer Placeholder 4">
            <a:extLst>
              <a:ext uri="{FF2B5EF4-FFF2-40B4-BE49-F238E27FC236}">
                <a16:creationId xmlns:a16="http://schemas.microsoft.com/office/drawing/2014/main" id="{BA8839DA-6A02-6F96-7B43-0EDC108AFC6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7A0D9DF-0879-366B-FAB2-398748D65E5F}"/>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570555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8A94B-2FEA-3EC6-75A0-6D54E021643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D34FE2ED-7829-9C18-585C-DEA8877905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5B249D0-7035-8BA1-5D23-3801AAC48CD6}"/>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5" name="Footer Placeholder 4">
            <a:extLst>
              <a:ext uri="{FF2B5EF4-FFF2-40B4-BE49-F238E27FC236}">
                <a16:creationId xmlns:a16="http://schemas.microsoft.com/office/drawing/2014/main" id="{CBDD5909-BC2C-6BBB-50B0-66A17C5B2DE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8399382-1F00-3BF0-6685-178A3A168E5C}"/>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666381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434E-A3AD-8CD0-087A-4F8A2C04CF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19075CF4-AE05-856D-5DD8-146FA389B7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7CB917-E53D-CBC5-6F31-727BF2988DD8}"/>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5" name="Footer Placeholder 4">
            <a:extLst>
              <a:ext uri="{FF2B5EF4-FFF2-40B4-BE49-F238E27FC236}">
                <a16:creationId xmlns:a16="http://schemas.microsoft.com/office/drawing/2014/main" id="{3CBF94EF-8C64-099C-80EC-352F0C9491F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B893B34A-FC4C-6734-C958-536F4AFAEFBB}"/>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1683309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C387D-49CB-CE17-00DD-D214C52C121C}"/>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ED7CA2C5-CDF1-2860-0BFB-AFE11143B5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E8542FAB-D872-B93A-EE39-CAA033AA94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1988DE87-3C33-3796-C477-C9989876E936}"/>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6" name="Footer Placeholder 5">
            <a:extLst>
              <a:ext uri="{FF2B5EF4-FFF2-40B4-BE49-F238E27FC236}">
                <a16:creationId xmlns:a16="http://schemas.microsoft.com/office/drawing/2014/main" id="{CC483D7B-3B83-5A2F-507C-CC82868B10B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88D7BA6-A407-044F-17DE-0041DCFCC679}"/>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390312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D0F4-2735-535A-FBAC-5EBCF779A826}"/>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8E6F31A-47E6-7E5B-29EA-D35AC96202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663C81-67C3-8A9F-4FA4-F509089C5C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9133C33C-A71E-9834-7E29-8A30C9DBAC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378B8F-089A-1AE3-308A-AF64D025AF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FB5F4FCB-1CCE-8C1E-617B-1CA19713AFC3}"/>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8" name="Footer Placeholder 7">
            <a:extLst>
              <a:ext uri="{FF2B5EF4-FFF2-40B4-BE49-F238E27FC236}">
                <a16:creationId xmlns:a16="http://schemas.microsoft.com/office/drawing/2014/main" id="{9A709AE2-7789-260C-3471-ADF5306E5DA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847599B7-79A2-F706-DDCB-291E5E927365}"/>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546816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1033B-E80F-0CF7-24F3-02E26E024AA3}"/>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4CACCC17-DA38-5249-3726-A30E38AC5862}"/>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4" name="Footer Placeholder 3">
            <a:extLst>
              <a:ext uri="{FF2B5EF4-FFF2-40B4-BE49-F238E27FC236}">
                <a16:creationId xmlns:a16="http://schemas.microsoft.com/office/drawing/2014/main" id="{CC70BC91-704B-964B-5811-CFCA2AAFA61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4EB1ADF2-A7DA-D426-AC44-36A6B3EC5727}"/>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533522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2022D2-73B5-0BED-1A9D-D0CAC490FFC9}"/>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3" name="Footer Placeholder 2">
            <a:extLst>
              <a:ext uri="{FF2B5EF4-FFF2-40B4-BE49-F238E27FC236}">
                <a16:creationId xmlns:a16="http://schemas.microsoft.com/office/drawing/2014/main" id="{1B8900A1-FD0F-41F1-B028-18FD2CD36E13}"/>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965DDB55-3C42-DBFC-DD87-73FB2FB1101D}"/>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01620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9D5D7-1293-6B15-FB85-EB1D1F7247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D05B8B46-6A4C-B6EC-944B-BE7FCB615B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CA6BCB4A-80FD-E4FA-9D4F-27608FD26E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A073B2-E964-CC54-6FA8-37C50AB1BBCF}"/>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6" name="Footer Placeholder 5">
            <a:extLst>
              <a:ext uri="{FF2B5EF4-FFF2-40B4-BE49-F238E27FC236}">
                <a16:creationId xmlns:a16="http://schemas.microsoft.com/office/drawing/2014/main" id="{308102C2-CF97-520E-6DFC-3C18C4610D2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40FD442-EEA1-86CB-FE89-FE53219089CE}"/>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1099442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C1E01-DB3D-9F7E-D585-9687FB097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7CE8CADB-9480-179C-B7DF-A02C509069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94B0ED8-8E1A-0100-E5DD-C1AFCF8F4F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5BF99A-A9EB-AA86-BECF-CC3F815EC145}"/>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6" name="Footer Placeholder 5">
            <a:extLst>
              <a:ext uri="{FF2B5EF4-FFF2-40B4-BE49-F238E27FC236}">
                <a16:creationId xmlns:a16="http://schemas.microsoft.com/office/drawing/2014/main" id="{08BC3FA3-E94A-9810-02DE-324E7234A4A6}"/>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D5C9065D-46F6-84C0-16E6-0C6008E9496C}"/>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4268969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A6377-5481-26FA-DFD9-92C045E37A66}"/>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FE86BEFE-2A39-E49E-6E62-94FB13E893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CA67A53B-C609-E60E-028F-68FB8F0C197D}"/>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5" name="Footer Placeholder 4">
            <a:extLst>
              <a:ext uri="{FF2B5EF4-FFF2-40B4-BE49-F238E27FC236}">
                <a16:creationId xmlns:a16="http://schemas.microsoft.com/office/drawing/2014/main" id="{ABC08503-2097-18A6-F9A4-0B9647278080}"/>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46A96E1-2D3F-35B8-9403-E087935B3A96}"/>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150984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920D83-0AA2-4D2A-BFDA-C3E8043F1C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29E30C8-1EDD-6E39-285F-5FE70C9886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ADE3EA77-8FFB-FA8E-0907-41AB81913948}"/>
              </a:ext>
            </a:extLst>
          </p:cNvPr>
          <p:cNvSpPr>
            <a:spLocks noGrp="1"/>
          </p:cNvSpPr>
          <p:nvPr>
            <p:ph type="dt" sz="half" idx="10"/>
          </p:nvPr>
        </p:nvSpPr>
        <p:spPr/>
        <p:txBody>
          <a:bodyPr/>
          <a:lstStyle/>
          <a:p>
            <a:fld id="{7A1701C0-0F93-4426-B42F-AA03CB3BD9A3}" type="datetimeFigureOut">
              <a:rPr lang="nb-NO" smtClean="0"/>
              <a:t>18.11.2025</a:t>
            </a:fld>
            <a:endParaRPr lang="nb-NO"/>
          </a:p>
        </p:txBody>
      </p:sp>
      <p:sp>
        <p:nvSpPr>
          <p:cNvPr id="5" name="Footer Placeholder 4">
            <a:extLst>
              <a:ext uri="{FF2B5EF4-FFF2-40B4-BE49-F238E27FC236}">
                <a16:creationId xmlns:a16="http://schemas.microsoft.com/office/drawing/2014/main" id="{BD857365-CBA4-2531-1817-7A8C282D77EC}"/>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DEACAC8-D37C-43E7-CEDE-A7F6961EB886}"/>
              </a:ext>
            </a:extLst>
          </p:cNvPr>
          <p:cNvSpPr>
            <a:spLocks noGrp="1"/>
          </p:cNvSpPr>
          <p:nvPr>
            <p:ph type="sldNum" sz="quarter" idx="12"/>
          </p:nvPr>
        </p:nvSpPr>
        <p:spPr/>
        <p:txBody>
          <a:bodyPr/>
          <a:lstStyle/>
          <a:p>
            <a:fld id="{BB92E4B6-621B-482A-9701-9F8B6B28AFC0}" type="slidenum">
              <a:rPr lang="nb-NO" smtClean="0"/>
              <a:t>‹#›</a:t>
            </a:fld>
            <a:endParaRPr lang="nb-NO"/>
          </a:p>
        </p:txBody>
      </p:sp>
    </p:spTree>
    <p:extLst>
      <p:ext uri="{BB962C8B-B14F-4D97-AF65-F5344CB8AC3E}">
        <p14:creationId xmlns:p14="http://schemas.microsoft.com/office/powerpoint/2010/main" val="2105451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6"/>
        <p:cNvGrpSpPr/>
        <p:nvPr/>
      </p:nvGrpSpPr>
      <p:grpSpPr>
        <a:xfrm>
          <a:off x="0" y="0"/>
          <a:ext cx="0" cy="0"/>
          <a:chOff x="0" y="0"/>
          <a:chExt cx="0" cy="0"/>
        </a:xfrm>
      </p:grpSpPr>
      <p:sp>
        <p:nvSpPr>
          <p:cNvPr id="28" name="Google Shape;28;p4"/>
          <p:cNvSpPr txBox="1">
            <a:spLocks noGrp="1"/>
          </p:cNvSpPr>
          <p:nvPr>
            <p:ph type="subTitle" idx="1"/>
          </p:nvPr>
        </p:nvSpPr>
        <p:spPr>
          <a:xfrm>
            <a:off x="828767" y="1637916"/>
            <a:ext cx="10504400" cy="487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
        <p:nvSpPr>
          <p:cNvPr id="29" name="Google Shape;29;p4"/>
          <p:cNvSpPr txBox="1">
            <a:spLocks noGrp="1"/>
          </p:cNvSpPr>
          <p:nvPr>
            <p:ph type="title"/>
          </p:nvPr>
        </p:nvSpPr>
        <p:spPr>
          <a:xfrm>
            <a:off x="833733" y="421084"/>
            <a:ext cx="10272000" cy="943600"/>
          </a:xfrm>
          <a:prstGeom prst="rect">
            <a:avLst/>
          </a:prstGeom>
        </p:spPr>
        <p:txBody>
          <a:bodyPr spcFirstLastPara="1" wrap="square" lIns="91425" tIns="91425" rIns="91425" bIns="91425" anchor="t" anchorCtr="0">
            <a:noAutofit/>
          </a:bodyPr>
          <a:lstStyle>
            <a:lvl1pPr lvl="0"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829630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four column 5">
  <p:cSld name="Title and four column 5">
    <p:spTree>
      <p:nvGrpSpPr>
        <p:cNvPr id="1" name="Shape 341"/>
        <p:cNvGrpSpPr/>
        <p:nvPr/>
      </p:nvGrpSpPr>
      <p:grpSpPr>
        <a:xfrm>
          <a:off x="0" y="0"/>
          <a:ext cx="0" cy="0"/>
          <a:chOff x="0" y="0"/>
          <a:chExt cx="0" cy="0"/>
        </a:xfrm>
      </p:grpSpPr>
      <p:sp>
        <p:nvSpPr>
          <p:cNvPr id="342" name="Google Shape;342;p51"/>
          <p:cNvSpPr txBox="1">
            <a:spLocks noGrp="1"/>
          </p:cNvSpPr>
          <p:nvPr>
            <p:ph type="subTitle" idx="1"/>
          </p:nvPr>
        </p:nvSpPr>
        <p:spPr>
          <a:xfrm>
            <a:off x="1463233" y="1892867"/>
            <a:ext cx="1838400" cy="413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933"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933">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933">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933">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933">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933">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933">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933">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933">
                <a:solidFill>
                  <a:schemeClr val="dk1"/>
                </a:solidFill>
                <a:latin typeface="Bebas Neue"/>
                <a:ea typeface="Bebas Neue"/>
                <a:cs typeface="Bebas Neue"/>
                <a:sym typeface="Bebas Neue"/>
              </a:defRPr>
            </a:lvl9pPr>
          </a:lstStyle>
          <a:p>
            <a:endParaRPr/>
          </a:p>
        </p:txBody>
      </p:sp>
      <p:sp>
        <p:nvSpPr>
          <p:cNvPr id="343" name="Google Shape;343;p51"/>
          <p:cNvSpPr txBox="1">
            <a:spLocks noGrp="1"/>
          </p:cNvSpPr>
          <p:nvPr>
            <p:ph type="subTitle" idx="2"/>
          </p:nvPr>
        </p:nvSpPr>
        <p:spPr>
          <a:xfrm>
            <a:off x="654833" y="2360807"/>
            <a:ext cx="2646800" cy="1219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867">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867">
                <a:solidFill>
                  <a:schemeClr val="dk1"/>
                </a:solidFill>
              </a:defRPr>
            </a:lvl2pPr>
            <a:lvl3pPr lvl="2" algn="r" rtl="0">
              <a:lnSpc>
                <a:spcPct val="100000"/>
              </a:lnSpc>
              <a:spcBef>
                <a:spcPts val="0"/>
              </a:spcBef>
              <a:spcAft>
                <a:spcPts val="0"/>
              </a:spcAft>
              <a:buNone/>
              <a:defRPr sz="1867">
                <a:solidFill>
                  <a:schemeClr val="dk1"/>
                </a:solidFill>
              </a:defRPr>
            </a:lvl3pPr>
            <a:lvl4pPr lvl="3" algn="r" rtl="0">
              <a:lnSpc>
                <a:spcPct val="100000"/>
              </a:lnSpc>
              <a:spcBef>
                <a:spcPts val="0"/>
              </a:spcBef>
              <a:spcAft>
                <a:spcPts val="0"/>
              </a:spcAft>
              <a:buNone/>
              <a:defRPr sz="1867">
                <a:solidFill>
                  <a:schemeClr val="dk1"/>
                </a:solidFill>
              </a:defRPr>
            </a:lvl4pPr>
            <a:lvl5pPr lvl="4" algn="r" rtl="0">
              <a:lnSpc>
                <a:spcPct val="100000"/>
              </a:lnSpc>
              <a:spcBef>
                <a:spcPts val="0"/>
              </a:spcBef>
              <a:spcAft>
                <a:spcPts val="0"/>
              </a:spcAft>
              <a:buNone/>
              <a:defRPr sz="1867">
                <a:solidFill>
                  <a:schemeClr val="dk1"/>
                </a:solidFill>
              </a:defRPr>
            </a:lvl5pPr>
            <a:lvl6pPr lvl="5" algn="r" rtl="0">
              <a:lnSpc>
                <a:spcPct val="100000"/>
              </a:lnSpc>
              <a:spcBef>
                <a:spcPts val="0"/>
              </a:spcBef>
              <a:spcAft>
                <a:spcPts val="0"/>
              </a:spcAft>
              <a:buNone/>
              <a:defRPr sz="1867">
                <a:solidFill>
                  <a:schemeClr val="dk1"/>
                </a:solidFill>
              </a:defRPr>
            </a:lvl6pPr>
            <a:lvl7pPr lvl="6" algn="r" rtl="0">
              <a:lnSpc>
                <a:spcPct val="100000"/>
              </a:lnSpc>
              <a:spcBef>
                <a:spcPts val="0"/>
              </a:spcBef>
              <a:spcAft>
                <a:spcPts val="0"/>
              </a:spcAft>
              <a:buNone/>
              <a:defRPr sz="1867">
                <a:solidFill>
                  <a:schemeClr val="dk1"/>
                </a:solidFill>
              </a:defRPr>
            </a:lvl7pPr>
            <a:lvl8pPr lvl="7" algn="r" rtl="0">
              <a:lnSpc>
                <a:spcPct val="100000"/>
              </a:lnSpc>
              <a:spcBef>
                <a:spcPts val="0"/>
              </a:spcBef>
              <a:spcAft>
                <a:spcPts val="0"/>
              </a:spcAft>
              <a:buNone/>
              <a:defRPr sz="1867">
                <a:solidFill>
                  <a:schemeClr val="dk1"/>
                </a:solidFill>
              </a:defRPr>
            </a:lvl8pPr>
            <a:lvl9pPr lvl="8" algn="r" rtl="0">
              <a:lnSpc>
                <a:spcPct val="100000"/>
              </a:lnSpc>
              <a:spcBef>
                <a:spcPts val="0"/>
              </a:spcBef>
              <a:spcAft>
                <a:spcPts val="0"/>
              </a:spcAft>
              <a:buNone/>
              <a:defRPr sz="1867">
                <a:solidFill>
                  <a:schemeClr val="dk1"/>
                </a:solidFill>
              </a:defRPr>
            </a:lvl9pPr>
          </a:lstStyle>
          <a:p>
            <a:endParaRPr/>
          </a:p>
        </p:txBody>
      </p:sp>
      <p:sp>
        <p:nvSpPr>
          <p:cNvPr id="344" name="Google Shape;344;p51"/>
          <p:cNvSpPr txBox="1">
            <a:spLocks noGrp="1"/>
          </p:cNvSpPr>
          <p:nvPr>
            <p:ph type="subTitle" idx="3"/>
          </p:nvPr>
        </p:nvSpPr>
        <p:spPr>
          <a:xfrm>
            <a:off x="1463233" y="3559833"/>
            <a:ext cx="1838400" cy="413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None/>
              <a:defRPr sz="2933" b="1">
                <a:solidFill>
                  <a:schemeClr val="dk1"/>
                </a:solidFill>
                <a:latin typeface="Bebas Neue"/>
                <a:ea typeface="Bebas Neue"/>
                <a:cs typeface="Bebas Neue"/>
                <a:sym typeface="Bebas Neue"/>
              </a:defRPr>
            </a:lvl1pPr>
            <a:lvl2pPr lvl="1" algn="r" rtl="0">
              <a:lnSpc>
                <a:spcPct val="100000"/>
              </a:lnSpc>
              <a:spcBef>
                <a:spcPts val="0"/>
              </a:spcBef>
              <a:spcAft>
                <a:spcPts val="0"/>
              </a:spcAft>
              <a:buNone/>
              <a:defRPr sz="2933">
                <a:solidFill>
                  <a:schemeClr val="dk1"/>
                </a:solidFill>
                <a:latin typeface="Bebas Neue"/>
                <a:ea typeface="Bebas Neue"/>
                <a:cs typeface="Bebas Neue"/>
                <a:sym typeface="Bebas Neue"/>
              </a:defRPr>
            </a:lvl2pPr>
            <a:lvl3pPr lvl="2" algn="r" rtl="0">
              <a:lnSpc>
                <a:spcPct val="100000"/>
              </a:lnSpc>
              <a:spcBef>
                <a:spcPts val="0"/>
              </a:spcBef>
              <a:spcAft>
                <a:spcPts val="0"/>
              </a:spcAft>
              <a:buNone/>
              <a:defRPr sz="2933">
                <a:solidFill>
                  <a:schemeClr val="dk1"/>
                </a:solidFill>
                <a:latin typeface="Bebas Neue"/>
                <a:ea typeface="Bebas Neue"/>
                <a:cs typeface="Bebas Neue"/>
                <a:sym typeface="Bebas Neue"/>
              </a:defRPr>
            </a:lvl3pPr>
            <a:lvl4pPr lvl="3" algn="r" rtl="0">
              <a:lnSpc>
                <a:spcPct val="100000"/>
              </a:lnSpc>
              <a:spcBef>
                <a:spcPts val="0"/>
              </a:spcBef>
              <a:spcAft>
                <a:spcPts val="0"/>
              </a:spcAft>
              <a:buNone/>
              <a:defRPr sz="2933">
                <a:solidFill>
                  <a:schemeClr val="dk1"/>
                </a:solidFill>
                <a:latin typeface="Bebas Neue"/>
                <a:ea typeface="Bebas Neue"/>
                <a:cs typeface="Bebas Neue"/>
                <a:sym typeface="Bebas Neue"/>
              </a:defRPr>
            </a:lvl4pPr>
            <a:lvl5pPr lvl="4" algn="r" rtl="0">
              <a:lnSpc>
                <a:spcPct val="100000"/>
              </a:lnSpc>
              <a:spcBef>
                <a:spcPts val="0"/>
              </a:spcBef>
              <a:spcAft>
                <a:spcPts val="0"/>
              </a:spcAft>
              <a:buNone/>
              <a:defRPr sz="2933">
                <a:solidFill>
                  <a:schemeClr val="dk1"/>
                </a:solidFill>
                <a:latin typeface="Bebas Neue"/>
                <a:ea typeface="Bebas Neue"/>
                <a:cs typeface="Bebas Neue"/>
                <a:sym typeface="Bebas Neue"/>
              </a:defRPr>
            </a:lvl5pPr>
            <a:lvl6pPr lvl="5" algn="r" rtl="0">
              <a:lnSpc>
                <a:spcPct val="100000"/>
              </a:lnSpc>
              <a:spcBef>
                <a:spcPts val="0"/>
              </a:spcBef>
              <a:spcAft>
                <a:spcPts val="0"/>
              </a:spcAft>
              <a:buNone/>
              <a:defRPr sz="2933">
                <a:solidFill>
                  <a:schemeClr val="dk1"/>
                </a:solidFill>
                <a:latin typeface="Bebas Neue"/>
                <a:ea typeface="Bebas Neue"/>
                <a:cs typeface="Bebas Neue"/>
                <a:sym typeface="Bebas Neue"/>
              </a:defRPr>
            </a:lvl6pPr>
            <a:lvl7pPr lvl="6" algn="r" rtl="0">
              <a:lnSpc>
                <a:spcPct val="100000"/>
              </a:lnSpc>
              <a:spcBef>
                <a:spcPts val="0"/>
              </a:spcBef>
              <a:spcAft>
                <a:spcPts val="0"/>
              </a:spcAft>
              <a:buNone/>
              <a:defRPr sz="2933">
                <a:solidFill>
                  <a:schemeClr val="dk1"/>
                </a:solidFill>
                <a:latin typeface="Bebas Neue"/>
                <a:ea typeface="Bebas Neue"/>
                <a:cs typeface="Bebas Neue"/>
                <a:sym typeface="Bebas Neue"/>
              </a:defRPr>
            </a:lvl7pPr>
            <a:lvl8pPr lvl="7" algn="r" rtl="0">
              <a:lnSpc>
                <a:spcPct val="100000"/>
              </a:lnSpc>
              <a:spcBef>
                <a:spcPts val="0"/>
              </a:spcBef>
              <a:spcAft>
                <a:spcPts val="0"/>
              </a:spcAft>
              <a:buNone/>
              <a:defRPr sz="2933">
                <a:solidFill>
                  <a:schemeClr val="dk1"/>
                </a:solidFill>
                <a:latin typeface="Bebas Neue"/>
                <a:ea typeface="Bebas Neue"/>
                <a:cs typeface="Bebas Neue"/>
                <a:sym typeface="Bebas Neue"/>
              </a:defRPr>
            </a:lvl8pPr>
            <a:lvl9pPr lvl="8" algn="r" rtl="0">
              <a:lnSpc>
                <a:spcPct val="100000"/>
              </a:lnSpc>
              <a:spcBef>
                <a:spcPts val="0"/>
              </a:spcBef>
              <a:spcAft>
                <a:spcPts val="0"/>
              </a:spcAft>
              <a:buNone/>
              <a:defRPr sz="2933">
                <a:solidFill>
                  <a:schemeClr val="dk1"/>
                </a:solidFill>
                <a:latin typeface="Bebas Neue"/>
                <a:ea typeface="Bebas Neue"/>
                <a:cs typeface="Bebas Neue"/>
                <a:sym typeface="Bebas Neue"/>
              </a:defRPr>
            </a:lvl9pPr>
          </a:lstStyle>
          <a:p>
            <a:endParaRPr/>
          </a:p>
        </p:txBody>
      </p:sp>
      <p:sp>
        <p:nvSpPr>
          <p:cNvPr id="345" name="Google Shape;345;p51"/>
          <p:cNvSpPr txBox="1">
            <a:spLocks noGrp="1"/>
          </p:cNvSpPr>
          <p:nvPr>
            <p:ph type="subTitle" idx="4"/>
          </p:nvPr>
        </p:nvSpPr>
        <p:spPr>
          <a:xfrm>
            <a:off x="656033" y="4029961"/>
            <a:ext cx="2645600" cy="12192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None/>
              <a:defRPr sz="1867">
                <a:solidFill>
                  <a:schemeClr val="dk1"/>
                </a:solidFill>
                <a:latin typeface="Overpass Light"/>
                <a:ea typeface="Overpass Light"/>
                <a:cs typeface="Overpass Light"/>
                <a:sym typeface="Overpass Light"/>
              </a:defRPr>
            </a:lvl1pPr>
            <a:lvl2pPr lvl="1" algn="r" rtl="0">
              <a:lnSpc>
                <a:spcPct val="100000"/>
              </a:lnSpc>
              <a:spcBef>
                <a:spcPts val="0"/>
              </a:spcBef>
              <a:spcAft>
                <a:spcPts val="0"/>
              </a:spcAft>
              <a:buNone/>
              <a:defRPr sz="1867">
                <a:solidFill>
                  <a:schemeClr val="dk1"/>
                </a:solidFill>
              </a:defRPr>
            </a:lvl2pPr>
            <a:lvl3pPr lvl="2" algn="r" rtl="0">
              <a:lnSpc>
                <a:spcPct val="100000"/>
              </a:lnSpc>
              <a:spcBef>
                <a:spcPts val="0"/>
              </a:spcBef>
              <a:spcAft>
                <a:spcPts val="0"/>
              </a:spcAft>
              <a:buNone/>
              <a:defRPr sz="1867">
                <a:solidFill>
                  <a:schemeClr val="dk1"/>
                </a:solidFill>
              </a:defRPr>
            </a:lvl3pPr>
            <a:lvl4pPr lvl="3" algn="r" rtl="0">
              <a:lnSpc>
                <a:spcPct val="100000"/>
              </a:lnSpc>
              <a:spcBef>
                <a:spcPts val="0"/>
              </a:spcBef>
              <a:spcAft>
                <a:spcPts val="0"/>
              </a:spcAft>
              <a:buNone/>
              <a:defRPr sz="1867">
                <a:solidFill>
                  <a:schemeClr val="dk1"/>
                </a:solidFill>
              </a:defRPr>
            </a:lvl4pPr>
            <a:lvl5pPr lvl="4" algn="r" rtl="0">
              <a:lnSpc>
                <a:spcPct val="100000"/>
              </a:lnSpc>
              <a:spcBef>
                <a:spcPts val="0"/>
              </a:spcBef>
              <a:spcAft>
                <a:spcPts val="0"/>
              </a:spcAft>
              <a:buNone/>
              <a:defRPr sz="1867">
                <a:solidFill>
                  <a:schemeClr val="dk1"/>
                </a:solidFill>
              </a:defRPr>
            </a:lvl5pPr>
            <a:lvl6pPr lvl="5" algn="r" rtl="0">
              <a:lnSpc>
                <a:spcPct val="100000"/>
              </a:lnSpc>
              <a:spcBef>
                <a:spcPts val="0"/>
              </a:spcBef>
              <a:spcAft>
                <a:spcPts val="0"/>
              </a:spcAft>
              <a:buNone/>
              <a:defRPr sz="1867">
                <a:solidFill>
                  <a:schemeClr val="dk1"/>
                </a:solidFill>
              </a:defRPr>
            </a:lvl6pPr>
            <a:lvl7pPr lvl="6" algn="r" rtl="0">
              <a:lnSpc>
                <a:spcPct val="100000"/>
              </a:lnSpc>
              <a:spcBef>
                <a:spcPts val="0"/>
              </a:spcBef>
              <a:spcAft>
                <a:spcPts val="0"/>
              </a:spcAft>
              <a:buNone/>
              <a:defRPr sz="1867">
                <a:solidFill>
                  <a:schemeClr val="dk1"/>
                </a:solidFill>
              </a:defRPr>
            </a:lvl7pPr>
            <a:lvl8pPr lvl="7" algn="r" rtl="0">
              <a:lnSpc>
                <a:spcPct val="100000"/>
              </a:lnSpc>
              <a:spcBef>
                <a:spcPts val="0"/>
              </a:spcBef>
              <a:spcAft>
                <a:spcPts val="0"/>
              </a:spcAft>
              <a:buNone/>
              <a:defRPr sz="1867">
                <a:solidFill>
                  <a:schemeClr val="dk1"/>
                </a:solidFill>
              </a:defRPr>
            </a:lvl8pPr>
            <a:lvl9pPr lvl="8" algn="r" rtl="0">
              <a:lnSpc>
                <a:spcPct val="100000"/>
              </a:lnSpc>
              <a:spcBef>
                <a:spcPts val="0"/>
              </a:spcBef>
              <a:spcAft>
                <a:spcPts val="0"/>
              </a:spcAft>
              <a:buNone/>
              <a:defRPr sz="1867">
                <a:solidFill>
                  <a:schemeClr val="dk1"/>
                </a:solidFill>
              </a:defRPr>
            </a:lvl9pPr>
          </a:lstStyle>
          <a:p>
            <a:endParaRPr/>
          </a:p>
        </p:txBody>
      </p:sp>
      <p:sp>
        <p:nvSpPr>
          <p:cNvPr id="346" name="Google Shape;346;p51"/>
          <p:cNvSpPr txBox="1">
            <a:spLocks noGrp="1"/>
          </p:cNvSpPr>
          <p:nvPr>
            <p:ph type="subTitle" idx="5"/>
          </p:nvPr>
        </p:nvSpPr>
        <p:spPr>
          <a:xfrm>
            <a:off x="8917403" y="1892867"/>
            <a:ext cx="1838400" cy="41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933"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933">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933">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933">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933">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933">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933">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933">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933">
                <a:solidFill>
                  <a:schemeClr val="dk1"/>
                </a:solidFill>
                <a:latin typeface="Bebas Neue"/>
                <a:ea typeface="Bebas Neue"/>
                <a:cs typeface="Bebas Neue"/>
                <a:sym typeface="Bebas Neue"/>
              </a:defRPr>
            </a:lvl9pPr>
          </a:lstStyle>
          <a:p>
            <a:endParaRPr/>
          </a:p>
        </p:txBody>
      </p:sp>
      <p:sp>
        <p:nvSpPr>
          <p:cNvPr id="347" name="Google Shape;347;p51"/>
          <p:cNvSpPr txBox="1">
            <a:spLocks noGrp="1"/>
          </p:cNvSpPr>
          <p:nvPr>
            <p:ph type="subTitle" idx="6"/>
          </p:nvPr>
        </p:nvSpPr>
        <p:spPr>
          <a:xfrm>
            <a:off x="8917403" y="2357275"/>
            <a:ext cx="26468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endParaRPr/>
          </a:p>
        </p:txBody>
      </p:sp>
      <p:sp>
        <p:nvSpPr>
          <p:cNvPr id="348" name="Google Shape;348;p51"/>
          <p:cNvSpPr txBox="1">
            <a:spLocks noGrp="1"/>
          </p:cNvSpPr>
          <p:nvPr>
            <p:ph type="subTitle" idx="7"/>
          </p:nvPr>
        </p:nvSpPr>
        <p:spPr>
          <a:xfrm>
            <a:off x="8890777" y="3556417"/>
            <a:ext cx="1838400" cy="413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933" b="1">
                <a:solidFill>
                  <a:schemeClr val="dk1"/>
                </a:solidFill>
                <a:latin typeface="Bebas Neue"/>
                <a:ea typeface="Bebas Neue"/>
                <a:cs typeface="Bebas Neue"/>
                <a:sym typeface="Bebas Neue"/>
              </a:defRPr>
            </a:lvl1pPr>
            <a:lvl2pPr lvl="1" rtl="0">
              <a:lnSpc>
                <a:spcPct val="100000"/>
              </a:lnSpc>
              <a:spcBef>
                <a:spcPts val="0"/>
              </a:spcBef>
              <a:spcAft>
                <a:spcPts val="0"/>
              </a:spcAft>
              <a:buNone/>
              <a:defRPr sz="2933">
                <a:solidFill>
                  <a:schemeClr val="dk1"/>
                </a:solidFill>
                <a:latin typeface="Bebas Neue"/>
                <a:ea typeface="Bebas Neue"/>
                <a:cs typeface="Bebas Neue"/>
                <a:sym typeface="Bebas Neue"/>
              </a:defRPr>
            </a:lvl2pPr>
            <a:lvl3pPr lvl="2" rtl="0">
              <a:lnSpc>
                <a:spcPct val="100000"/>
              </a:lnSpc>
              <a:spcBef>
                <a:spcPts val="0"/>
              </a:spcBef>
              <a:spcAft>
                <a:spcPts val="0"/>
              </a:spcAft>
              <a:buNone/>
              <a:defRPr sz="2933">
                <a:solidFill>
                  <a:schemeClr val="dk1"/>
                </a:solidFill>
                <a:latin typeface="Bebas Neue"/>
                <a:ea typeface="Bebas Neue"/>
                <a:cs typeface="Bebas Neue"/>
                <a:sym typeface="Bebas Neue"/>
              </a:defRPr>
            </a:lvl3pPr>
            <a:lvl4pPr lvl="3" rtl="0">
              <a:lnSpc>
                <a:spcPct val="100000"/>
              </a:lnSpc>
              <a:spcBef>
                <a:spcPts val="0"/>
              </a:spcBef>
              <a:spcAft>
                <a:spcPts val="0"/>
              </a:spcAft>
              <a:buNone/>
              <a:defRPr sz="2933">
                <a:solidFill>
                  <a:schemeClr val="dk1"/>
                </a:solidFill>
                <a:latin typeface="Bebas Neue"/>
                <a:ea typeface="Bebas Neue"/>
                <a:cs typeface="Bebas Neue"/>
                <a:sym typeface="Bebas Neue"/>
              </a:defRPr>
            </a:lvl4pPr>
            <a:lvl5pPr lvl="4" rtl="0">
              <a:lnSpc>
                <a:spcPct val="100000"/>
              </a:lnSpc>
              <a:spcBef>
                <a:spcPts val="0"/>
              </a:spcBef>
              <a:spcAft>
                <a:spcPts val="0"/>
              </a:spcAft>
              <a:buNone/>
              <a:defRPr sz="2933">
                <a:solidFill>
                  <a:schemeClr val="dk1"/>
                </a:solidFill>
                <a:latin typeface="Bebas Neue"/>
                <a:ea typeface="Bebas Neue"/>
                <a:cs typeface="Bebas Neue"/>
                <a:sym typeface="Bebas Neue"/>
              </a:defRPr>
            </a:lvl5pPr>
            <a:lvl6pPr lvl="5" rtl="0">
              <a:lnSpc>
                <a:spcPct val="100000"/>
              </a:lnSpc>
              <a:spcBef>
                <a:spcPts val="0"/>
              </a:spcBef>
              <a:spcAft>
                <a:spcPts val="0"/>
              </a:spcAft>
              <a:buNone/>
              <a:defRPr sz="2933">
                <a:solidFill>
                  <a:schemeClr val="dk1"/>
                </a:solidFill>
                <a:latin typeface="Bebas Neue"/>
                <a:ea typeface="Bebas Neue"/>
                <a:cs typeface="Bebas Neue"/>
                <a:sym typeface="Bebas Neue"/>
              </a:defRPr>
            </a:lvl6pPr>
            <a:lvl7pPr lvl="6" rtl="0">
              <a:lnSpc>
                <a:spcPct val="100000"/>
              </a:lnSpc>
              <a:spcBef>
                <a:spcPts val="0"/>
              </a:spcBef>
              <a:spcAft>
                <a:spcPts val="0"/>
              </a:spcAft>
              <a:buNone/>
              <a:defRPr sz="2933">
                <a:solidFill>
                  <a:schemeClr val="dk1"/>
                </a:solidFill>
                <a:latin typeface="Bebas Neue"/>
                <a:ea typeface="Bebas Neue"/>
                <a:cs typeface="Bebas Neue"/>
                <a:sym typeface="Bebas Neue"/>
              </a:defRPr>
            </a:lvl7pPr>
            <a:lvl8pPr lvl="7" rtl="0">
              <a:lnSpc>
                <a:spcPct val="100000"/>
              </a:lnSpc>
              <a:spcBef>
                <a:spcPts val="0"/>
              </a:spcBef>
              <a:spcAft>
                <a:spcPts val="0"/>
              </a:spcAft>
              <a:buNone/>
              <a:defRPr sz="2933">
                <a:solidFill>
                  <a:schemeClr val="dk1"/>
                </a:solidFill>
                <a:latin typeface="Bebas Neue"/>
                <a:ea typeface="Bebas Neue"/>
                <a:cs typeface="Bebas Neue"/>
                <a:sym typeface="Bebas Neue"/>
              </a:defRPr>
            </a:lvl8pPr>
            <a:lvl9pPr lvl="8" rtl="0">
              <a:lnSpc>
                <a:spcPct val="100000"/>
              </a:lnSpc>
              <a:spcBef>
                <a:spcPts val="0"/>
              </a:spcBef>
              <a:spcAft>
                <a:spcPts val="0"/>
              </a:spcAft>
              <a:buNone/>
              <a:defRPr sz="2933">
                <a:solidFill>
                  <a:schemeClr val="dk1"/>
                </a:solidFill>
                <a:latin typeface="Bebas Neue"/>
                <a:ea typeface="Bebas Neue"/>
                <a:cs typeface="Bebas Neue"/>
                <a:sym typeface="Bebas Neue"/>
              </a:defRPr>
            </a:lvl9pPr>
          </a:lstStyle>
          <a:p>
            <a:endParaRPr/>
          </a:p>
        </p:txBody>
      </p:sp>
      <p:sp>
        <p:nvSpPr>
          <p:cNvPr id="349" name="Google Shape;349;p51"/>
          <p:cNvSpPr txBox="1">
            <a:spLocks noGrp="1"/>
          </p:cNvSpPr>
          <p:nvPr>
            <p:ph type="subTitle" idx="8"/>
          </p:nvPr>
        </p:nvSpPr>
        <p:spPr>
          <a:xfrm>
            <a:off x="8890777" y="4031069"/>
            <a:ext cx="2645600" cy="121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867">
                <a:solidFill>
                  <a:schemeClr val="dk1"/>
                </a:solidFill>
                <a:latin typeface="Overpass Light"/>
                <a:ea typeface="Overpass Light"/>
                <a:cs typeface="Overpass Light"/>
                <a:sym typeface="Overpass Light"/>
              </a:defRPr>
            </a:lvl1pPr>
            <a:lvl2pPr lvl="1" rtl="0">
              <a:lnSpc>
                <a:spcPct val="100000"/>
              </a:lnSpc>
              <a:spcBef>
                <a:spcPts val="0"/>
              </a:spcBef>
              <a:spcAft>
                <a:spcPts val="0"/>
              </a:spcAft>
              <a:buNone/>
              <a:defRPr sz="1867">
                <a:solidFill>
                  <a:schemeClr val="dk1"/>
                </a:solidFill>
              </a:defRPr>
            </a:lvl2pPr>
            <a:lvl3pPr lvl="2" rtl="0">
              <a:lnSpc>
                <a:spcPct val="100000"/>
              </a:lnSpc>
              <a:spcBef>
                <a:spcPts val="0"/>
              </a:spcBef>
              <a:spcAft>
                <a:spcPts val="0"/>
              </a:spcAft>
              <a:buNone/>
              <a:defRPr sz="1867">
                <a:solidFill>
                  <a:schemeClr val="dk1"/>
                </a:solidFill>
              </a:defRPr>
            </a:lvl3pPr>
            <a:lvl4pPr lvl="3" rtl="0">
              <a:lnSpc>
                <a:spcPct val="100000"/>
              </a:lnSpc>
              <a:spcBef>
                <a:spcPts val="0"/>
              </a:spcBef>
              <a:spcAft>
                <a:spcPts val="0"/>
              </a:spcAft>
              <a:buNone/>
              <a:defRPr sz="1867">
                <a:solidFill>
                  <a:schemeClr val="dk1"/>
                </a:solidFill>
              </a:defRPr>
            </a:lvl4pPr>
            <a:lvl5pPr lvl="4" rtl="0">
              <a:lnSpc>
                <a:spcPct val="100000"/>
              </a:lnSpc>
              <a:spcBef>
                <a:spcPts val="0"/>
              </a:spcBef>
              <a:spcAft>
                <a:spcPts val="0"/>
              </a:spcAft>
              <a:buNone/>
              <a:defRPr sz="1867">
                <a:solidFill>
                  <a:schemeClr val="dk1"/>
                </a:solidFill>
              </a:defRPr>
            </a:lvl5pPr>
            <a:lvl6pPr lvl="5" rtl="0">
              <a:lnSpc>
                <a:spcPct val="100000"/>
              </a:lnSpc>
              <a:spcBef>
                <a:spcPts val="0"/>
              </a:spcBef>
              <a:spcAft>
                <a:spcPts val="0"/>
              </a:spcAft>
              <a:buNone/>
              <a:defRPr sz="1867">
                <a:solidFill>
                  <a:schemeClr val="dk1"/>
                </a:solidFill>
              </a:defRPr>
            </a:lvl6pPr>
            <a:lvl7pPr lvl="6" rtl="0">
              <a:lnSpc>
                <a:spcPct val="100000"/>
              </a:lnSpc>
              <a:spcBef>
                <a:spcPts val="0"/>
              </a:spcBef>
              <a:spcAft>
                <a:spcPts val="0"/>
              </a:spcAft>
              <a:buNone/>
              <a:defRPr sz="1867">
                <a:solidFill>
                  <a:schemeClr val="dk1"/>
                </a:solidFill>
              </a:defRPr>
            </a:lvl7pPr>
            <a:lvl8pPr lvl="7" rtl="0">
              <a:lnSpc>
                <a:spcPct val="100000"/>
              </a:lnSpc>
              <a:spcBef>
                <a:spcPts val="0"/>
              </a:spcBef>
              <a:spcAft>
                <a:spcPts val="0"/>
              </a:spcAft>
              <a:buNone/>
              <a:defRPr sz="1867">
                <a:solidFill>
                  <a:schemeClr val="dk1"/>
                </a:solidFill>
              </a:defRPr>
            </a:lvl8pPr>
            <a:lvl9pPr lvl="8" rtl="0">
              <a:lnSpc>
                <a:spcPct val="100000"/>
              </a:lnSpc>
              <a:spcBef>
                <a:spcPts val="0"/>
              </a:spcBef>
              <a:spcAft>
                <a:spcPts val="0"/>
              </a:spcAft>
              <a:buNone/>
              <a:defRPr sz="1867">
                <a:solidFill>
                  <a:schemeClr val="dk1"/>
                </a:solidFill>
              </a:defRPr>
            </a:lvl9pPr>
          </a:lstStyle>
          <a:p>
            <a:endParaRPr/>
          </a:p>
        </p:txBody>
      </p:sp>
      <p:sp>
        <p:nvSpPr>
          <p:cNvPr id="350" name="Google Shape;350;p51"/>
          <p:cNvSpPr txBox="1">
            <a:spLocks noGrp="1"/>
          </p:cNvSpPr>
          <p:nvPr>
            <p:ph type="title"/>
          </p:nvPr>
        </p:nvSpPr>
        <p:spPr>
          <a:xfrm>
            <a:off x="3574227" y="590255"/>
            <a:ext cx="5112400" cy="799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3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002903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31D1D2-3234-7B39-638B-0D1413FC79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61E92D04-0E05-E397-3929-18827DBCEE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8C4B8B9-CEBA-2C0C-5D3B-B85E932EEC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1701C0-0F93-4426-B42F-AA03CB3BD9A3}" type="datetimeFigureOut">
              <a:rPr lang="nb-NO" smtClean="0"/>
              <a:t>18.11.2025</a:t>
            </a:fld>
            <a:endParaRPr lang="nb-NO"/>
          </a:p>
        </p:txBody>
      </p:sp>
      <p:sp>
        <p:nvSpPr>
          <p:cNvPr id="5" name="Footer Placeholder 4">
            <a:extLst>
              <a:ext uri="{FF2B5EF4-FFF2-40B4-BE49-F238E27FC236}">
                <a16:creationId xmlns:a16="http://schemas.microsoft.com/office/drawing/2014/main" id="{B9E540BD-56C8-5ED6-3F6E-4DA4694081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2C62F86E-A1FE-2316-953A-FC287C9077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92E4B6-621B-482A-9701-9F8B6B28AFC0}" type="slidenum">
              <a:rPr lang="nb-NO" smtClean="0"/>
              <a:t>‹#›</a:t>
            </a:fld>
            <a:endParaRPr lang="nb-NO"/>
          </a:p>
        </p:txBody>
      </p:sp>
    </p:spTree>
    <p:extLst>
      <p:ext uri="{BB962C8B-B14F-4D97-AF65-F5344CB8AC3E}">
        <p14:creationId xmlns:p14="http://schemas.microsoft.com/office/powerpoint/2010/main" val="71100366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dsp.acm.org/"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oleObject" Target="../embeddings/oleObject1.bin"/><Relationship Id="rId11" Type="http://schemas.openxmlformats.org/officeDocument/2006/relationships/image" Target="../media/image14.jpe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12.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3.tiff"/></Relationships>
</file>

<file path=ppt/slides/_rels/slide1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3" Type="http://schemas.openxmlformats.org/officeDocument/2006/relationships/hyperlink" Target="https://scholar.google.com/citations?view_op=view_citation&amp;hl=en&amp;user=xBnjjysAAAAJ&amp;citation_for_view=xBnjjysAAAAJ:vRqMK49ujn8C"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8.tiff"/><Relationship Id="rId5" Type="http://schemas.openxmlformats.org/officeDocument/2006/relationships/image" Target="../media/image47.jpeg"/><Relationship Id="rId4" Type="http://schemas.openxmlformats.org/officeDocument/2006/relationships/image" Target="../media/image46.tiff"/></Relationships>
</file>

<file path=ppt/slides/_rels/slide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scholar.google.com/citations?view_op=view_citation&amp;hl=en&amp;user=xBnjjysAAAAJ&amp;citation_for_view=xBnjjysAAAAJ:738O_yMBCRsC" TargetMode="External"/><Relationship Id="rId4"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1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3.jpeg"/><Relationship Id="rId7"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62.png"/></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png"/><Relationship Id="rId7" Type="http://schemas.openxmlformats.org/officeDocument/2006/relationships/image" Target="../media/image67.png"/><Relationship Id="rId12"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6.png"/><Relationship Id="rId11" Type="http://schemas.openxmlformats.org/officeDocument/2006/relationships/image" Target="../media/image70.png"/><Relationship Id="rId5" Type="http://schemas.openxmlformats.org/officeDocument/2006/relationships/image" Target="../media/image65.png"/><Relationship Id="rId10"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irthapp.com/"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hyperlink" Target="https://www.itu.int/en/ITU-D/Digital-Inclusion/Women-and-Girls/Girls-in-ICT-Portal/Documents/women_active_in_ict.pdf"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dl.acm.org/doi/abs/10.1145/3696630.3728695"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www.mdpi.com/2674-113X/4/3/18"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ieeexplore.ieee.org/abstract/document/11175036" TargetMode="External"/><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5" Type="http://schemas.openxmlformats.org/officeDocument/2006/relationships/image" Target="../media/image92.jpeg"/><Relationship Id="rId4" Type="http://schemas.openxmlformats.org/officeDocument/2006/relationships/image" Target="../media/image91.jpeg"/></Relationships>
</file>

<file path=ppt/slides/_rels/slide5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95.jpeg"/><Relationship Id="rId4" Type="http://schemas.openxmlformats.org/officeDocument/2006/relationships/image" Target="../media/image9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4BFCCA4-109C-4B21-816E-144FE75C3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3A854D-A30D-29FD-9799-804F2E655F65}"/>
              </a:ext>
            </a:extLst>
          </p:cNvPr>
          <p:cNvSpPr>
            <a:spLocks noGrp="1"/>
          </p:cNvSpPr>
          <p:nvPr>
            <p:ph type="ctrTitle"/>
          </p:nvPr>
        </p:nvSpPr>
        <p:spPr>
          <a:xfrm>
            <a:off x="630918" y="643465"/>
            <a:ext cx="3895359" cy="1846615"/>
          </a:xfrm>
        </p:spPr>
        <p:txBody>
          <a:bodyPr vert="horz" lIns="91440" tIns="45720" rIns="91440" bIns="45720" rtlCol="0" anchor="b">
            <a:normAutofit/>
          </a:bodyPr>
          <a:lstStyle/>
          <a:p>
            <a:pPr algn="l"/>
            <a:r>
              <a:rPr lang="en-US" sz="4200" b="1">
                <a:effectLst/>
              </a:rPr>
              <a:t>Artificial Intelligence for All</a:t>
            </a:r>
            <a:endParaRPr lang="en-US" sz="4200"/>
          </a:p>
        </p:txBody>
      </p:sp>
      <p:sp>
        <p:nvSpPr>
          <p:cNvPr id="17" name="sketch line">
            <a:extLst>
              <a:ext uri="{FF2B5EF4-FFF2-40B4-BE49-F238E27FC236}">
                <a16:creationId xmlns:a16="http://schemas.microsoft.com/office/drawing/2014/main" id="{0059B5C0-FEC8-4370-AF45-02E3AEF6F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659144"/>
            <a:ext cx="3566160" cy="18288"/>
          </a:xfrm>
          <a:custGeom>
            <a:avLst/>
            <a:gdLst>
              <a:gd name="connsiteX0" fmla="*/ 0 w 3566160"/>
              <a:gd name="connsiteY0" fmla="*/ 0 h 18288"/>
              <a:gd name="connsiteX1" fmla="*/ 665683 w 3566160"/>
              <a:gd name="connsiteY1" fmla="*/ 0 h 18288"/>
              <a:gd name="connsiteX2" fmla="*/ 1331366 w 3566160"/>
              <a:gd name="connsiteY2" fmla="*/ 0 h 18288"/>
              <a:gd name="connsiteX3" fmla="*/ 1818742 w 3566160"/>
              <a:gd name="connsiteY3" fmla="*/ 0 h 18288"/>
              <a:gd name="connsiteX4" fmla="*/ 2413102 w 3566160"/>
              <a:gd name="connsiteY4" fmla="*/ 0 h 18288"/>
              <a:gd name="connsiteX5" fmla="*/ 2936138 w 3566160"/>
              <a:gd name="connsiteY5" fmla="*/ 0 h 18288"/>
              <a:gd name="connsiteX6" fmla="*/ 3566160 w 3566160"/>
              <a:gd name="connsiteY6" fmla="*/ 0 h 18288"/>
              <a:gd name="connsiteX7" fmla="*/ 3566160 w 3566160"/>
              <a:gd name="connsiteY7" fmla="*/ 18288 h 18288"/>
              <a:gd name="connsiteX8" fmla="*/ 2971800 w 3566160"/>
              <a:gd name="connsiteY8" fmla="*/ 18288 h 18288"/>
              <a:gd name="connsiteX9" fmla="*/ 2448763 w 3566160"/>
              <a:gd name="connsiteY9" fmla="*/ 18288 h 18288"/>
              <a:gd name="connsiteX10" fmla="*/ 1854403 w 3566160"/>
              <a:gd name="connsiteY10" fmla="*/ 18288 h 18288"/>
              <a:gd name="connsiteX11" fmla="*/ 1295705 w 3566160"/>
              <a:gd name="connsiteY11" fmla="*/ 18288 h 18288"/>
              <a:gd name="connsiteX12" fmla="*/ 772668 w 3566160"/>
              <a:gd name="connsiteY12" fmla="*/ 18288 h 18288"/>
              <a:gd name="connsiteX13" fmla="*/ 0 w 3566160"/>
              <a:gd name="connsiteY13" fmla="*/ 18288 h 18288"/>
              <a:gd name="connsiteX14" fmla="*/ 0 w 356616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66160" h="18288" fill="none" extrusionOk="0">
                <a:moveTo>
                  <a:pt x="0" y="0"/>
                </a:moveTo>
                <a:cubicBezTo>
                  <a:pt x="222644" y="15773"/>
                  <a:pt x="447078" y="-30288"/>
                  <a:pt x="665683" y="0"/>
                </a:cubicBezTo>
                <a:cubicBezTo>
                  <a:pt x="884288" y="30288"/>
                  <a:pt x="1132425" y="-6167"/>
                  <a:pt x="1331366" y="0"/>
                </a:cubicBezTo>
                <a:cubicBezTo>
                  <a:pt x="1530307" y="6167"/>
                  <a:pt x="1680942" y="17562"/>
                  <a:pt x="1818742" y="0"/>
                </a:cubicBezTo>
                <a:cubicBezTo>
                  <a:pt x="1956542" y="-17562"/>
                  <a:pt x="2130227" y="23032"/>
                  <a:pt x="2413102" y="0"/>
                </a:cubicBezTo>
                <a:cubicBezTo>
                  <a:pt x="2695977" y="-23032"/>
                  <a:pt x="2679988" y="-13260"/>
                  <a:pt x="2936138" y="0"/>
                </a:cubicBezTo>
                <a:cubicBezTo>
                  <a:pt x="3192288" y="13260"/>
                  <a:pt x="3378668" y="16268"/>
                  <a:pt x="3566160" y="0"/>
                </a:cubicBezTo>
                <a:cubicBezTo>
                  <a:pt x="3566199" y="7328"/>
                  <a:pt x="3566779" y="9982"/>
                  <a:pt x="3566160" y="18288"/>
                </a:cubicBezTo>
                <a:cubicBezTo>
                  <a:pt x="3315478" y="45899"/>
                  <a:pt x="3188272" y="-7574"/>
                  <a:pt x="2971800" y="18288"/>
                </a:cubicBezTo>
                <a:cubicBezTo>
                  <a:pt x="2755328" y="44150"/>
                  <a:pt x="2598570" y="34692"/>
                  <a:pt x="2448763" y="18288"/>
                </a:cubicBezTo>
                <a:cubicBezTo>
                  <a:pt x="2298956" y="1884"/>
                  <a:pt x="2011344" y="-7043"/>
                  <a:pt x="1854403" y="18288"/>
                </a:cubicBezTo>
                <a:cubicBezTo>
                  <a:pt x="1697462" y="43619"/>
                  <a:pt x="1444994" y="618"/>
                  <a:pt x="1295705" y="18288"/>
                </a:cubicBezTo>
                <a:cubicBezTo>
                  <a:pt x="1146416" y="35958"/>
                  <a:pt x="965401" y="42167"/>
                  <a:pt x="772668" y="18288"/>
                </a:cubicBezTo>
                <a:cubicBezTo>
                  <a:pt x="579935" y="-5591"/>
                  <a:pt x="352420" y="-19381"/>
                  <a:pt x="0" y="18288"/>
                </a:cubicBezTo>
                <a:cubicBezTo>
                  <a:pt x="-593" y="9736"/>
                  <a:pt x="244" y="6610"/>
                  <a:pt x="0" y="0"/>
                </a:cubicBezTo>
                <a:close/>
              </a:path>
              <a:path w="3566160" h="18288" stroke="0" extrusionOk="0">
                <a:moveTo>
                  <a:pt x="0" y="0"/>
                </a:moveTo>
                <a:cubicBezTo>
                  <a:pt x="169947" y="-5008"/>
                  <a:pt x="340602" y="-17518"/>
                  <a:pt x="594360" y="0"/>
                </a:cubicBezTo>
                <a:cubicBezTo>
                  <a:pt x="848118" y="17518"/>
                  <a:pt x="997921" y="8866"/>
                  <a:pt x="1224382" y="0"/>
                </a:cubicBezTo>
                <a:cubicBezTo>
                  <a:pt x="1450843" y="-8866"/>
                  <a:pt x="1572343" y="8392"/>
                  <a:pt x="1783080" y="0"/>
                </a:cubicBezTo>
                <a:cubicBezTo>
                  <a:pt x="1993817" y="-8392"/>
                  <a:pt x="2266728" y="2126"/>
                  <a:pt x="2448763" y="0"/>
                </a:cubicBezTo>
                <a:cubicBezTo>
                  <a:pt x="2630798" y="-2126"/>
                  <a:pt x="2815508" y="-13843"/>
                  <a:pt x="3043123" y="0"/>
                </a:cubicBezTo>
                <a:cubicBezTo>
                  <a:pt x="3270738" y="13843"/>
                  <a:pt x="3420568" y="2184"/>
                  <a:pt x="3566160" y="0"/>
                </a:cubicBezTo>
                <a:cubicBezTo>
                  <a:pt x="3566487" y="8595"/>
                  <a:pt x="3566088" y="13110"/>
                  <a:pt x="3566160" y="18288"/>
                </a:cubicBezTo>
                <a:cubicBezTo>
                  <a:pt x="3421748" y="9323"/>
                  <a:pt x="3176383" y="-3939"/>
                  <a:pt x="2971800" y="18288"/>
                </a:cubicBezTo>
                <a:cubicBezTo>
                  <a:pt x="2767217" y="40515"/>
                  <a:pt x="2590769" y="4336"/>
                  <a:pt x="2306117" y="18288"/>
                </a:cubicBezTo>
                <a:cubicBezTo>
                  <a:pt x="2021465" y="32240"/>
                  <a:pt x="1860727" y="-9280"/>
                  <a:pt x="1676095" y="18288"/>
                </a:cubicBezTo>
                <a:cubicBezTo>
                  <a:pt x="1491463" y="45856"/>
                  <a:pt x="1329173" y="5765"/>
                  <a:pt x="1153058" y="18288"/>
                </a:cubicBezTo>
                <a:cubicBezTo>
                  <a:pt x="976943" y="30811"/>
                  <a:pt x="895178" y="4751"/>
                  <a:pt x="665683" y="18288"/>
                </a:cubicBezTo>
                <a:cubicBezTo>
                  <a:pt x="436189" y="31825"/>
                  <a:pt x="302924" y="2002"/>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6">
            <a:extLst>
              <a:ext uri="{FF2B5EF4-FFF2-40B4-BE49-F238E27FC236}">
                <a16:creationId xmlns:a16="http://schemas.microsoft.com/office/drawing/2014/main" id="{688DD718-5C47-6EDC-BEA7-A538952BB5E4}"/>
              </a:ext>
            </a:extLst>
          </p:cNvPr>
          <p:cNvSpPr>
            <a:spLocks noGrp="1"/>
          </p:cNvSpPr>
          <p:nvPr>
            <p:ph type="subTitle" idx="1"/>
          </p:nvPr>
        </p:nvSpPr>
        <p:spPr>
          <a:xfrm>
            <a:off x="630936" y="2807167"/>
            <a:ext cx="3895522" cy="3386399"/>
          </a:xfrm>
        </p:spPr>
        <p:txBody>
          <a:bodyPr vert="horz" lIns="91440" tIns="45720" rIns="91440" bIns="45720" rtlCol="0">
            <a:normAutofit/>
          </a:bodyPr>
          <a:lstStyle/>
          <a:p>
            <a:pPr indent="-228600" algn="l">
              <a:buFont typeface="Arial" panose="020B0604020202020204" pitchFamily="34" charset="0"/>
              <a:buChar char="•"/>
            </a:pPr>
            <a:r>
              <a:rPr lang="en-US" sz="2200"/>
              <a:t>Letizia Jaccheri</a:t>
            </a:r>
          </a:p>
          <a:p>
            <a:pPr indent="-228600" algn="l">
              <a:buFont typeface="Arial" panose="020B0604020202020204" pitchFamily="34" charset="0"/>
              <a:buChar char="•"/>
            </a:pPr>
            <a:r>
              <a:rPr lang="nb-NO" err="1"/>
              <a:t>Inteligência</a:t>
            </a:r>
            <a:r>
              <a:rPr lang="nb-NO"/>
              <a:t> </a:t>
            </a:r>
            <a:r>
              <a:rPr lang="nb-NO" err="1"/>
              <a:t>Artificial</a:t>
            </a:r>
            <a:r>
              <a:rPr lang="nb-NO"/>
              <a:t> para </a:t>
            </a:r>
            <a:r>
              <a:rPr lang="nb-NO" err="1"/>
              <a:t>Todos</a:t>
            </a:r>
            <a:endParaRPr lang="pt-BR"/>
          </a:p>
          <a:p>
            <a:pPr indent="-228600" algn="l">
              <a:buFont typeface="Arial" panose="020B0604020202020204" pitchFamily="34" charset="0"/>
              <a:buChar char="•"/>
            </a:pPr>
            <a:r>
              <a:rPr lang="pt-BR"/>
              <a:t>Simpósio Brasileiro de Qualidade de Software (SBQS)</a:t>
            </a:r>
            <a:endParaRPr lang="en-US" sz="2200"/>
          </a:p>
          <a:p>
            <a:pPr indent="-228600" algn="l">
              <a:buFont typeface="Arial" panose="020B0604020202020204" pitchFamily="34" charset="0"/>
              <a:buChar char="•"/>
            </a:pPr>
            <a:endParaRPr lang="en-US" sz="2200"/>
          </a:p>
        </p:txBody>
      </p:sp>
      <p:pic>
        <p:nvPicPr>
          <p:cNvPr id="3" name="Picture 4" descr="University of Pisa - Wikipedia">
            <a:extLst>
              <a:ext uri="{FF2B5EF4-FFF2-40B4-BE49-F238E27FC236}">
                <a16:creationId xmlns:a16="http://schemas.microsoft.com/office/drawing/2014/main" id="{C35C8259-B01E-4D96-FF70-D9B4FE809C7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92624" y="311269"/>
            <a:ext cx="3099816" cy="316307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Logo og maler - NTNU">
            <a:extLst>
              <a:ext uri="{FF2B5EF4-FFF2-40B4-BE49-F238E27FC236}">
                <a16:creationId xmlns:a16="http://schemas.microsoft.com/office/drawing/2014/main" id="{B6CF0DEC-4942-6370-25CE-75DB54386A7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247888" y="823397"/>
            <a:ext cx="3785616" cy="13249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Politecnico Torino cambia look, nuovo logo università - Piemonte - ANSA.it">
            <a:extLst>
              <a:ext uri="{FF2B5EF4-FFF2-40B4-BE49-F238E27FC236}">
                <a16:creationId xmlns:a16="http://schemas.microsoft.com/office/drawing/2014/main" id="{ED7ADD59-17E4-C294-155D-0C80D3BF060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992624" y="3897984"/>
            <a:ext cx="3099816" cy="21931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logo with text on it&#10;&#10;AI-generated content may be incorrect.">
            <a:extLst>
              <a:ext uri="{FF2B5EF4-FFF2-40B4-BE49-F238E27FC236}">
                <a16:creationId xmlns:a16="http://schemas.microsoft.com/office/drawing/2014/main" id="{EB43581C-316D-B3CF-3FAB-566D202C45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29792" y="2971759"/>
            <a:ext cx="3221807" cy="3221807"/>
          </a:xfrm>
          <a:prstGeom prst="rect">
            <a:avLst/>
          </a:prstGeom>
        </p:spPr>
      </p:pic>
    </p:spTree>
    <p:extLst>
      <p:ext uri="{BB962C8B-B14F-4D97-AF65-F5344CB8AC3E}">
        <p14:creationId xmlns:p14="http://schemas.microsoft.com/office/powerpoint/2010/main" val="4074499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9">
            <a:extLst>
              <a:ext uri="{FF2B5EF4-FFF2-40B4-BE49-F238E27FC236}">
                <a16:creationId xmlns:a16="http://schemas.microsoft.com/office/drawing/2014/main" id="{ADEC5278-A9B0-70CF-3197-4DDE261477FE}"/>
              </a:ext>
            </a:extLst>
          </p:cNvPr>
          <p:cNvGrpSpPr>
            <a:grpSpLocks/>
          </p:cNvGrpSpPr>
          <p:nvPr/>
        </p:nvGrpSpPr>
        <p:grpSpPr bwMode="auto">
          <a:xfrm>
            <a:off x="8153400" y="152400"/>
            <a:ext cx="2362200" cy="2133600"/>
            <a:chOff x="4752" y="-240"/>
            <a:chExt cx="1488" cy="1344"/>
          </a:xfrm>
        </p:grpSpPr>
        <p:sp>
          <p:nvSpPr>
            <p:cNvPr id="3078" name="AutoShape 4">
              <a:extLst>
                <a:ext uri="{FF2B5EF4-FFF2-40B4-BE49-F238E27FC236}">
                  <a16:creationId xmlns:a16="http://schemas.microsoft.com/office/drawing/2014/main" id="{41748F74-3EC1-2C67-EBE6-77F7D3E39E42}"/>
                </a:ext>
              </a:extLst>
            </p:cNvPr>
            <p:cNvSpPr>
              <a:spLocks noChangeArrowheads="1"/>
            </p:cNvSpPr>
            <p:nvPr/>
          </p:nvSpPr>
          <p:spPr bwMode="auto">
            <a:xfrm>
              <a:off x="4752" y="192"/>
              <a:ext cx="768" cy="768"/>
            </a:xfrm>
            <a:prstGeom prst="diamond">
              <a:avLst/>
            </a:prstGeom>
            <a:solidFill>
              <a:srgbClr val="A1B0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79" name="AutoShape 5">
              <a:extLst>
                <a:ext uri="{FF2B5EF4-FFF2-40B4-BE49-F238E27FC236}">
                  <a16:creationId xmlns:a16="http://schemas.microsoft.com/office/drawing/2014/main" id="{C838ADCE-CA43-B4C5-827B-31E3395EFAAE}"/>
                </a:ext>
              </a:extLst>
            </p:cNvPr>
            <p:cNvSpPr>
              <a:spLocks noChangeArrowheads="1"/>
            </p:cNvSpPr>
            <p:nvPr/>
          </p:nvSpPr>
          <p:spPr bwMode="auto">
            <a:xfrm>
              <a:off x="5184" y="-240"/>
              <a:ext cx="768" cy="768"/>
            </a:xfrm>
            <a:prstGeom prst="diamond">
              <a:avLst/>
            </a:prstGeom>
            <a:solidFill>
              <a:srgbClr val="610A6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3080" name="AutoShape 6">
              <a:extLst>
                <a:ext uri="{FF2B5EF4-FFF2-40B4-BE49-F238E27FC236}">
                  <a16:creationId xmlns:a16="http://schemas.microsoft.com/office/drawing/2014/main" id="{CFDC5B56-EFCD-6D05-666A-FA5DF8290EE3}"/>
                </a:ext>
              </a:extLst>
            </p:cNvPr>
            <p:cNvSpPr>
              <a:spLocks noChangeArrowheads="1"/>
            </p:cNvSpPr>
            <p:nvPr/>
          </p:nvSpPr>
          <p:spPr bwMode="auto">
            <a:xfrm>
              <a:off x="5472" y="336"/>
              <a:ext cx="768" cy="768"/>
            </a:xfrm>
            <a:prstGeom prst="diamond">
              <a:avLst/>
            </a:prstGeom>
            <a:solidFill>
              <a:srgbClr val="1340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
        <p:nvSpPr>
          <p:cNvPr id="3075" name="Title 1">
            <a:extLst>
              <a:ext uri="{FF2B5EF4-FFF2-40B4-BE49-F238E27FC236}">
                <a16:creationId xmlns:a16="http://schemas.microsoft.com/office/drawing/2014/main" id="{9FCF1247-F89B-AD05-3A06-1445EA2533FF}"/>
              </a:ext>
            </a:extLst>
          </p:cNvPr>
          <p:cNvSpPr>
            <a:spLocks noGrp="1" noChangeArrowheads="1"/>
          </p:cNvSpPr>
          <p:nvPr>
            <p:ph type="subTitle" idx="1"/>
          </p:nvPr>
        </p:nvSpPr>
        <p:spPr>
          <a:xfrm>
            <a:off x="1752600" y="304800"/>
            <a:ext cx="7162800" cy="1143000"/>
          </a:xfrm>
          <a:noFill/>
        </p:spPr>
        <p:txBody>
          <a:bodyPr/>
          <a:lstStyle/>
          <a:p>
            <a:pPr eaLnBrk="1" hangingPunct="1"/>
            <a:r>
              <a:rPr lang="en-US" altLang="en-US" sz="2800" b="1">
                <a:latin typeface="Arial Unicode MS" pitchFamily="34" charset="-128"/>
              </a:rPr>
              <a:t>The Distinguished Speakers Program </a:t>
            </a:r>
          </a:p>
          <a:p>
            <a:pPr eaLnBrk="1" hangingPunct="1"/>
            <a:r>
              <a:rPr lang="en-US" altLang="en-US" sz="2800" b="1">
                <a:latin typeface="Arial Unicode MS" pitchFamily="34" charset="-128"/>
              </a:rPr>
              <a:t>is made possible by</a:t>
            </a:r>
          </a:p>
        </p:txBody>
      </p:sp>
      <p:pic>
        <p:nvPicPr>
          <p:cNvPr id="3076" name="Picture 10" descr="acm_4c_grad_vtag_b_pos">
            <a:extLst>
              <a:ext uri="{FF2B5EF4-FFF2-40B4-BE49-F238E27FC236}">
                <a16:creationId xmlns:a16="http://schemas.microsoft.com/office/drawing/2014/main" id="{CD07755D-578C-4D1A-F301-38A8F8F9D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2057401"/>
            <a:ext cx="71628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nThick">
                <a:solidFill>
                  <a:srgbClr val="000000"/>
                </a:solidFill>
                <a:miter lim="800000"/>
                <a:headEnd/>
                <a:tailEnd/>
              </a14:hiddenLine>
            </a:ext>
          </a:extLst>
        </p:spPr>
      </p:pic>
      <p:sp>
        <p:nvSpPr>
          <p:cNvPr id="3077" name="Text Box 14">
            <a:extLst>
              <a:ext uri="{FF2B5EF4-FFF2-40B4-BE49-F238E27FC236}">
                <a16:creationId xmlns:a16="http://schemas.microsoft.com/office/drawing/2014/main" id="{02F5FBB5-1931-A9FC-7D8F-293FF632C020}"/>
              </a:ext>
            </a:extLst>
          </p:cNvPr>
          <p:cNvSpPr txBox="1">
            <a:spLocks noChangeArrowheads="1"/>
          </p:cNvSpPr>
          <p:nvPr/>
        </p:nvSpPr>
        <p:spPr bwMode="auto">
          <a:xfrm>
            <a:off x="1828800" y="5791201"/>
            <a:ext cx="853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000">
                <a:latin typeface="Arial Unicode MS" pitchFamily="34" charset="-128"/>
              </a:rPr>
              <a:t>For additional information, please visit </a:t>
            </a:r>
            <a:r>
              <a:rPr lang="en-US" altLang="en-US" sz="2000">
                <a:latin typeface="Arial Unicode MS" pitchFamily="34" charset="-128"/>
                <a:hlinkClick r:id="rId3"/>
              </a:rPr>
              <a:t>http://dsp.acm.org/</a:t>
            </a:r>
            <a:endParaRPr lang="en-US" altLang="en-US" sz="2000">
              <a:latin typeface="Arial Unicode MS" pitchFamily="34" charset="-128"/>
            </a:endParaRPr>
          </a:p>
        </p:txBody>
      </p:sp>
    </p:spTree>
    <p:extLst>
      <p:ext uri="{BB962C8B-B14F-4D97-AF65-F5344CB8AC3E}">
        <p14:creationId xmlns:p14="http://schemas.microsoft.com/office/powerpoint/2010/main" val="4251210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B8C95220-84B9-7AA7-B383-3B757C5B5F71}"/>
              </a:ext>
            </a:extLst>
          </p:cNvPr>
          <p:cNvSpPr>
            <a:spLocks noGrp="1" noChangeArrowheads="1"/>
          </p:cNvSpPr>
          <p:nvPr>
            <p:ph type="ctrTitle"/>
          </p:nvPr>
        </p:nvSpPr>
        <p:spPr>
          <a:xfrm>
            <a:off x="1981200" y="381000"/>
            <a:ext cx="7772400" cy="990600"/>
          </a:xfrm>
        </p:spPr>
        <p:txBody>
          <a:bodyPr/>
          <a:lstStyle/>
          <a:p>
            <a:pPr algn="l" eaLnBrk="1" hangingPunct="1"/>
            <a:r>
              <a:rPr lang="en-US" altLang="en-US"/>
              <a:t>About ACM</a:t>
            </a:r>
          </a:p>
        </p:txBody>
      </p:sp>
      <p:sp>
        <p:nvSpPr>
          <p:cNvPr id="2051" name="Subtitle 2">
            <a:extLst>
              <a:ext uri="{FF2B5EF4-FFF2-40B4-BE49-F238E27FC236}">
                <a16:creationId xmlns:a16="http://schemas.microsoft.com/office/drawing/2014/main" id="{885633AB-B813-F06D-220E-4F980C9E0588}"/>
              </a:ext>
            </a:extLst>
          </p:cNvPr>
          <p:cNvSpPr>
            <a:spLocks noGrp="1"/>
          </p:cNvSpPr>
          <p:nvPr>
            <p:ph type="subTitle" idx="1"/>
          </p:nvPr>
        </p:nvSpPr>
        <p:spPr>
          <a:xfrm>
            <a:off x="2286001" y="1905000"/>
            <a:ext cx="6418263" cy="4343400"/>
          </a:xfrm>
        </p:spPr>
        <p:txBody>
          <a:bodyPr>
            <a:normAutofit lnSpcReduction="10000"/>
          </a:bodyPr>
          <a:lstStyle/>
          <a:p>
            <a:pPr marL="285750" indent="-285750" algn="l">
              <a:buClr>
                <a:srgbClr val="0070C0"/>
              </a:buClr>
              <a:buFont typeface="Wingdings" pitchFamily="2" charset="2"/>
              <a:buChar char="§"/>
              <a:defRPr/>
            </a:pPr>
            <a:r>
              <a:rPr lang="en-US" sz="1600">
                <a:latin typeface="Calibri" pitchFamily="34" charset="0"/>
              </a:rPr>
              <a:t>ACM, the Association for Computing Machinery (</a:t>
            </a:r>
            <a:r>
              <a:rPr lang="en-US" sz="1600" u="sng">
                <a:latin typeface="Calibri" pitchFamily="34" charset="0"/>
                <a:hlinkClick r:id="rId3"/>
              </a:rPr>
              <a:t>www.acm.org</a:t>
            </a:r>
            <a:r>
              <a:rPr lang="en-US" sz="1600">
                <a:latin typeface="Calibri" pitchFamily="34" charset="0"/>
              </a:rPr>
              <a:t>), is the  premier global community of computing professionals and students with nearly 100,000 members in more than 170 countries interacting with more than 2 million computing professionals worldwide.</a:t>
            </a:r>
          </a:p>
          <a:p>
            <a:pPr algn="l" eaLnBrk="1" hangingPunct="1">
              <a:buClr>
                <a:srgbClr val="0070C0"/>
              </a:buClr>
              <a:buFont typeface="Wingdings" pitchFamily="2" charset="2"/>
              <a:buChar char="v"/>
              <a:defRPr/>
            </a:pPr>
            <a:endParaRPr lang="en-US" sz="1600">
              <a:latin typeface="Calibri" pitchFamily="34" charset="0"/>
            </a:endParaRPr>
          </a:p>
          <a:p>
            <a:pPr marL="285750" indent="-285750" algn="l">
              <a:buClr>
                <a:srgbClr val="0070C0"/>
              </a:buClr>
              <a:buFont typeface="Wingdings" pitchFamily="2" charset="2"/>
              <a:buChar char="§"/>
              <a:defRPr/>
            </a:pPr>
            <a:r>
              <a:rPr lang="en-US" sz="1600">
                <a:latin typeface="Calibri" pitchFamily="34" charset="0"/>
              </a:rPr>
              <a:t>OUR MISSION:  We help computing professionals to be their best and most creative. We connect them to their peers, to what the latest developments, and inspire them to advance the profession and make a positive impact on society. </a:t>
            </a:r>
          </a:p>
          <a:p>
            <a:pPr marL="285750" indent="-285750" algn="l">
              <a:buClr>
                <a:srgbClr val="0070C0"/>
              </a:buClr>
              <a:buFont typeface="Wingdings" pitchFamily="2" charset="2"/>
              <a:buChar char="§"/>
              <a:defRPr/>
            </a:pPr>
            <a:endParaRPr lang="en-US" sz="1600">
              <a:latin typeface="Calibri" pitchFamily="34" charset="0"/>
            </a:endParaRPr>
          </a:p>
          <a:p>
            <a:pPr marL="285750" indent="-285750" algn="l">
              <a:buClr>
                <a:srgbClr val="0070C0"/>
              </a:buClr>
              <a:buFont typeface="Wingdings" pitchFamily="2" charset="2"/>
              <a:buChar char="§"/>
              <a:defRPr/>
            </a:pPr>
            <a:r>
              <a:rPr lang="en-US" sz="1600">
                <a:latin typeface="Calibri" pitchFamily="34" charset="0"/>
              </a:rPr>
              <a:t>OUR VISION:  We see a world where computing helps solve tomorrow’s problems – where we use our knowledge and skills to advance the computing profession and make a positive social impact throughout the world.</a:t>
            </a:r>
          </a:p>
          <a:p>
            <a:pPr algn="l">
              <a:buClr>
                <a:srgbClr val="0070C0"/>
              </a:buClr>
              <a:defRPr/>
            </a:pPr>
            <a:endParaRPr lang="en-US" sz="1600">
              <a:latin typeface="Calibri" pitchFamily="34" charset="0"/>
            </a:endParaRPr>
          </a:p>
          <a:p>
            <a:pPr marL="285750" indent="-285750" algn="l">
              <a:buClr>
                <a:srgbClr val="0070C0"/>
              </a:buClr>
              <a:buFont typeface="Wingdings" pitchFamily="2" charset="2"/>
              <a:buChar char="§"/>
              <a:defRPr/>
            </a:pPr>
            <a:r>
              <a:rPr lang="en-US" sz="1600">
                <a:latin typeface="Calibri" pitchFamily="34" charset="0"/>
              </a:rPr>
              <a:t>I am proud to be an ACM Member.</a:t>
            </a:r>
          </a:p>
          <a:p>
            <a:pPr marL="285750" indent="-285750" algn="l">
              <a:buClr>
                <a:srgbClr val="0070C0"/>
              </a:buClr>
              <a:buFont typeface="Wingdings" pitchFamily="2" charset="2"/>
              <a:buChar char="§"/>
              <a:defRPr/>
            </a:pPr>
            <a:endParaRPr lang="en-US" sz="1600">
              <a:latin typeface="Calibri" pitchFamily="34" charset="0"/>
            </a:endParaRPr>
          </a:p>
          <a:p>
            <a:pPr algn="l">
              <a:buClr>
                <a:srgbClr val="0070C0"/>
              </a:buClr>
              <a:defRPr/>
            </a:pPr>
            <a:endParaRPr lang="en-US" sz="1600">
              <a:latin typeface="Calibri" pitchFamily="34" charset="0"/>
            </a:endParaRPr>
          </a:p>
          <a:p>
            <a:pPr marL="285750" indent="-285750" algn="l">
              <a:buClr>
                <a:srgbClr val="0070C0"/>
              </a:buClr>
              <a:buFont typeface="Wingdings" pitchFamily="2" charset="2"/>
              <a:buChar char="§"/>
              <a:defRPr/>
            </a:pPr>
            <a:endParaRPr lang="en-US" sz="1600">
              <a:latin typeface="Calibri" pitchFamily="34" charset="0"/>
            </a:endParaRPr>
          </a:p>
        </p:txBody>
      </p:sp>
      <p:grpSp>
        <p:nvGrpSpPr>
          <p:cNvPr id="2052" name="Group 3">
            <a:extLst>
              <a:ext uri="{FF2B5EF4-FFF2-40B4-BE49-F238E27FC236}">
                <a16:creationId xmlns:a16="http://schemas.microsoft.com/office/drawing/2014/main" id="{943E4DC2-48DB-499A-FACC-EEA6D5394EF1}"/>
              </a:ext>
            </a:extLst>
          </p:cNvPr>
          <p:cNvGrpSpPr>
            <a:grpSpLocks/>
          </p:cNvGrpSpPr>
          <p:nvPr/>
        </p:nvGrpSpPr>
        <p:grpSpPr bwMode="auto">
          <a:xfrm>
            <a:off x="7924800" y="76200"/>
            <a:ext cx="2362200" cy="2133600"/>
            <a:chOff x="4752" y="-240"/>
            <a:chExt cx="1488" cy="1344"/>
          </a:xfrm>
        </p:grpSpPr>
        <p:sp>
          <p:nvSpPr>
            <p:cNvPr id="2053" name="AutoShape 4">
              <a:extLst>
                <a:ext uri="{FF2B5EF4-FFF2-40B4-BE49-F238E27FC236}">
                  <a16:creationId xmlns:a16="http://schemas.microsoft.com/office/drawing/2014/main" id="{EB266E45-CDF1-3BB9-7C54-7F031DF3A77E}"/>
                </a:ext>
              </a:extLst>
            </p:cNvPr>
            <p:cNvSpPr>
              <a:spLocks noChangeArrowheads="1"/>
            </p:cNvSpPr>
            <p:nvPr/>
          </p:nvSpPr>
          <p:spPr bwMode="auto">
            <a:xfrm>
              <a:off x="4752" y="192"/>
              <a:ext cx="768" cy="768"/>
            </a:xfrm>
            <a:prstGeom prst="diamond">
              <a:avLst/>
            </a:prstGeom>
            <a:solidFill>
              <a:srgbClr val="A1B02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4" name="AutoShape 5">
              <a:extLst>
                <a:ext uri="{FF2B5EF4-FFF2-40B4-BE49-F238E27FC236}">
                  <a16:creationId xmlns:a16="http://schemas.microsoft.com/office/drawing/2014/main" id="{A0B8ACCA-0137-E602-174A-B309A4F46EBA}"/>
                </a:ext>
              </a:extLst>
            </p:cNvPr>
            <p:cNvSpPr>
              <a:spLocks noChangeArrowheads="1"/>
            </p:cNvSpPr>
            <p:nvPr/>
          </p:nvSpPr>
          <p:spPr bwMode="auto">
            <a:xfrm>
              <a:off x="5184" y="-240"/>
              <a:ext cx="768" cy="768"/>
            </a:xfrm>
            <a:prstGeom prst="diamond">
              <a:avLst/>
            </a:prstGeom>
            <a:solidFill>
              <a:srgbClr val="610A6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2055" name="AutoShape 6">
              <a:extLst>
                <a:ext uri="{FF2B5EF4-FFF2-40B4-BE49-F238E27FC236}">
                  <a16:creationId xmlns:a16="http://schemas.microsoft.com/office/drawing/2014/main" id="{8D5EB75C-05FA-F47F-9EB3-BAD2D514EDC5}"/>
                </a:ext>
              </a:extLst>
            </p:cNvPr>
            <p:cNvSpPr>
              <a:spLocks noChangeArrowheads="1"/>
            </p:cNvSpPr>
            <p:nvPr/>
          </p:nvSpPr>
          <p:spPr bwMode="auto">
            <a:xfrm>
              <a:off x="5472" y="336"/>
              <a:ext cx="768" cy="768"/>
            </a:xfrm>
            <a:prstGeom prst="diamond">
              <a:avLst/>
            </a:prstGeom>
            <a:solidFill>
              <a:srgbClr val="1340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spTree>
    <p:extLst>
      <p:ext uri="{BB962C8B-B14F-4D97-AF65-F5344CB8AC3E}">
        <p14:creationId xmlns:p14="http://schemas.microsoft.com/office/powerpoint/2010/main" val="1088067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4250A-18DD-D3D6-D539-C684B4A8285C}"/>
              </a:ext>
            </a:extLst>
          </p:cNvPr>
          <p:cNvSpPr>
            <a:spLocks noGrp="1"/>
          </p:cNvSpPr>
          <p:nvPr>
            <p:ph type="title"/>
          </p:nvPr>
        </p:nvSpPr>
        <p:spPr>
          <a:xfrm>
            <a:off x="572493" y="238539"/>
            <a:ext cx="11018520" cy="1434415"/>
          </a:xfrm>
        </p:spPr>
        <p:txBody>
          <a:bodyPr anchor="b">
            <a:normAutofit/>
          </a:bodyPr>
          <a:lstStyle/>
          <a:p>
            <a:r>
              <a:rPr lang="nb-NO" sz="5400" err="1"/>
              <a:t>About</a:t>
            </a:r>
            <a:r>
              <a:rPr lang="nb-NO" sz="5400"/>
              <a:t> </a:t>
            </a:r>
            <a:r>
              <a:rPr lang="nb-NO" sz="5400" err="1"/>
              <a:t>you</a:t>
            </a:r>
            <a:endParaRPr lang="nb-NO" sz="5400"/>
          </a:p>
        </p:txBody>
      </p:sp>
      <p:sp>
        <p:nvSpPr>
          <p:cNvPr id="3" name="Content Placeholder 2">
            <a:extLst>
              <a:ext uri="{FF2B5EF4-FFF2-40B4-BE49-F238E27FC236}">
                <a16:creationId xmlns:a16="http://schemas.microsoft.com/office/drawing/2014/main" id="{FB58FCAB-081C-4309-7C9D-97AD08DBCF98}"/>
              </a:ext>
            </a:extLst>
          </p:cNvPr>
          <p:cNvSpPr>
            <a:spLocks noGrp="1"/>
          </p:cNvSpPr>
          <p:nvPr>
            <p:ph idx="1"/>
          </p:nvPr>
        </p:nvSpPr>
        <p:spPr>
          <a:xfrm>
            <a:off x="572493" y="2071316"/>
            <a:ext cx="6713552" cy="4119172"/>
          </a:xfrm>
        </p:spPr>
        <p:txBody>
          <a:bodyPr anchor="t">
            <a:normAutofit/>
          </a:bodyPr>
          <a:lstStyle/>
          <a:p>
            <a:r>
              <a:rPr lang="en-US" sz="2200" b="1"/>
              <a:t>Intervention:</a:t>
            </a:r>
            <a:r>
              <a:rPr lang="en-US" sz="2200"/>
              <a:t> An intentional action or program designed to promote gender equality in computer science (software engineering or AI), such as mentoring, workshops, or policy changes.</a:t>
            </a:r>
          </a:p>
          <a:p>
            <a:r>
              <a:rPr lang="en-US" sz="2200" b="1"/>
              <a:t>Research study:</a:t>
            </a:r>
            <a:r>
              <a:rPr lang="en-US" sz="2200"/>
              <a:t> A systematic investigation that analyzes data to understand barriers, outcomes, and effective strategies for achieving gender equality in computer science (software engineering or AI).</a:t>
            </a:r>
          </a:p>
          <a:p>
            <a:pPr marL="0" indent="0">
              <a:buNone/>
            </a:pPr>
            <a:endParaRPr lang="nb-NO" sz="2200"/>
          </a:p>
        </p:txBody>
      </p:sp>
      <p:pic>
        <p:nvPicPr>
          <p:cNvPr id="5" name="Picture 4" descr="A person smiling with a bird on her head&#10;&#10;AI-generated content may be incorrect.">
            <a:extLst>
              <a:ext uri="{FF2B5EF4-FFF2-40B4-BE49-F238E27FC236}">
                <a16:creationId xmlns:a16="http://schemas.microsoft.com/office/drawing/2014/main" id="{7E442197-1A85-C68A-872A-AE289838C12E}"/>
              </a:ext>
            </a:extLst>
          </p:cNvPr>
          <p:cNvPicPr>
            <a:picLocks noChangeAspect="1"/>
          </p:cNvPicPr>
          <p:nvPr/>
        </p:nvPicPr>
        <p:blipFill>
          <a:blip r:embed="rId2">
            <a:extLst>
              <a:ext uri="{28A0092B-C50C-407E-A947-70E740481C1C}">
                <a14:useLocalDpi xmlns:a14="http://schemas.microsoft.com/office/drawing/2010/main" val="0"/>
              </a:ext>
            </a:extLst>
          </a:blip>
          <a:srcRect l="28141" r="7643"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259740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no-NO">
                <a:latin typeface="Arial"/>
                <a:ea typeface="Arial"/>
                <a:cs typeface="Arial"/>
                <a:sym typeface="Arial"/>
              </a:rPr>
              <a:t>Norwegian</a:t>
            </a:r>
            <a:r>
              <a:rPr lang="nb-NO">
                <a:latin typeface="Arial"/>
                <a:ea typeface="Arial"/>
                <a:cs typeface="Arial"/>
                <a:sym typeface="Arial"/>
              </a:rPr>
              <a:t>, </a:t>
            </a:r>
            <a:r>
              <a:rPr lang="no-NO">
                <a:latin typeface="Arial"/>
                <a:ea typeface="Arial"/>
                <a:cs typeface="Arial"/>
                <a:sym typeface="Arial"/>
              </a:rPr>
              <a:t>European</a:t>
            </a:r>
            <a:r>
              <a:rPr lang="nb-NO">
                <a:latin typeface="Arial"/>
                <a:ea typeface="Arial"/>
                <a:cs typeface="Arial"/>
                <a:sym typeface="Arial"/>
              </a:rPr>
              <a:t>, and International</a:t>
            </a:r>
            <a:r>
              <a:rPr lang="no-NO">
                <a:latin typeface="Arial"/>
                <a:ea typeface="Arial"/>
                <a:cs typeface="Arial"/>
                <a:sym typeface="Arial"/>
              </a:rPr>
              <a:t> best Practices </a:t>
            </a:r>
            <a:endParaRPr/>
          </a:p>
        </p:txBody>
      </p:sp>
      <p:pic>
        <p:nvPicPr>
          <p:cNvPr id="138" name="Google Shape;138;p24" descr="Logo, company name&#10;&#10;Description automatically generated"/>
          <p:cNvPicPr preferRelativeResize="0"/>
          <p:nvPr/>
        </p:nvPicPr>
        <p:blipFill rotWithShape="1">
          <a:blip r:embed="rId3">
            <a:alphaModFix/>
          </a:blip>
          <a:srcRect/>
          <a:stretch/>
        </p:blipFill>
        <p:spPr>
          <a:xfrm>
            <a:off x="5760949" y="3190621"/>
            <a:ext cx="1691212" cy="963990"/>
          </a:xfrm>
          <a:custGeom>
            <a:avLst/>
            <a:gdLst/>
            <a:ahLst/>
            <a:cxnLst/>
            <a:rect l="l" t="t" r="r" b="b"/>
            <a:pathLst>
              <a:path w="4114800" h="5712488" extrusionOk="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pic>
        <p:nvPicPr>
          <p:cNvPr id="139" name="Google Shape;139;p24" descr="Association for Computing Machinery"/>
          <p:cNvPicPr preferRelativeResize="0"/>
          <p:nvPr/>
        </p:nvPicPr>
        <p:blipFill rotWithShape="1">
          <a:blip r:embed="rId4">
            <a:alphaModFix/>
          </a:blip>
          <a:srcRect/>
          <a:stretch/>
        </p:blipFill>
        <p:spPr>
          <a:xfrm>
            <a:off x="8724096" y="3971655"/>
            <a:ext cx="3048107" cy="938246"/>
          </a:xfrm>
          <a:prstGeom prst="rect">
            <a:avLst/>
          </a:prstGeom>
          <a:noFill/>
          <a:ln>
            <a:noFill/>
          </a:ln>
        </p:spPr>
      </p:pic>
      <p:pic>
        <p:nvPicPr>
          <p:cNvPr id="140" name="Google Shape;140;p24" descr="Home – Women Stem Up"/>
          <p:cNvPicPr preferRelativeResize="0"/>
          <p:nvPr/>
        </p:nvPicPr>
        <p:blipFill rotWithShape="1">
          <a:blip r:embed="rId5">
            <a:alphaModFix/>
          </a:blip>
          <a:srcRect/>
          <a:stretch/>
        </p:blipFill>
        <p:spPr>
          <a:xfrm>
            <a:off x="8420204" y="2417222"/>
            <a:ext cx="1337706" cy="1218166"/>
          </a:xfrm>
          <a:prstGeom prst="rect">
            <a:avLst/>
          </a:prstGeom>
          <a:noFill/>
          <a:ln>
            <a:noFill/>
          </a:ln>
        </p:spPr>
      </p:pic>
      <p:graphicFrame>
        <p:nvGraphicFramePr>
          <p:cNvPr id="141" name="Google Shape;141;p24"/>
          <p:cNvGraphicFramePr/>
          <p:nvPr/>
        </p:nvGraphicFramePr>
        <p:xfrm>
          <a:off x="10002784" y="1530302"/>
          <a:ext cx="1769419" cy="2037618"/>
        </p:xfrm>
        <a:graphic>
          <a:graphicData uri="http://schemas.openxmlformats.org/presentationml/2006/ole">
            <mc:AlternateContent xmlns:mc="http://schemas.openxmlformats.org/markup-compatibility/2006">
              <mc:Choice xmlns:v="urn:schemas-microsoft-com:vml" Requires="v">
                <p:oleObj r:id="rId6" imgW="1769419" imgH="2037618" progId="AcroExch.Document.DC">
                  <p:embed/>
                </p:oleObj>
              </mc:Choice>
              <mc:Fallback>
                <p:oleObj r:id="rId6" imgW="1769419" imgH="2037618" progId="AcroExch.Document.DC">
                  <p:embed/>
                  <p:pic>
                    <p:nvPicPr>
                      <p:cNvPr id="141" name="Google Shape;141;p24"/>
                      <p:cNvPicPr preferRelativeResize="0"/>
                      <p:nvPr/>
                    </p:nvPicPr>
                    <p:blipFill rotWithShape="1">
                      <a:blip r:embed="rId7">
                        <a:alphaModFix/>
                      </a:blip>
                      <a:srcRect/>
                      <a:stretch/>
                    </p:blipFill>
                    <p:spPr>
                      <a:xfrm>
                        <a:off x="10002784" y="1530302"/>
                        <a:ext cx="1769419" cy="2037618"/>
                      </a:xfrm>
                      <a:prstGeom prst="rect">
                        <a:avLst/>
                      </a:prstGeom>
                      <a:noFill/>
                      <a:ln>
                        <a:noFill/>
                      </a:ln>
                    </p:spPr>
                  </p:pic>
                </p:oleObj>
              </mc:Fallback>
            </mc:AlternateContent>
          </a:graphicData>
        </a:graphic>
      </p:graphicFrame>
      <p:pic>
        <p:nvPicPr>
          <p:cNvPr id="142" name="Google Shape;142;p24" descr="Norway's 50 foremost tech women header"/>
          <p:cNvPicPr preferRelativeResize="0"/>
          <p:nvPr/>
        </p:nvPicPr>
        <p:blipFill rotWithShape="1">
          <a:blip r:embed="rId8">
            <a:alphaModFix/>
          </a:blip>
          <a:srcRect l="35039" t="20177" r="35663" b="20900"/>
          <a:stretch/>
        </p:blipFill>
        <p:spPr>
          <a:xfrm>
            <a:off x="9452343" y="5594456"/>
            <a:ext cx="2386435" cy="1056181"/>
          </a:xfrm>
          <a:prstGeom prst="rect">
            <a:avLst/>
          </a:prstGeom>
          <a:noFill/>
          <a:ln>
            <a:noFill/>
          </a:ln>
        </p:spPr>
      </p:pic>
      <p:pic>
        <p:nvPicPr>
          <p:cNvPr id="143" name="Google Shape;143;p24" descr="Immagine che contiene testo, Carattere, Elementi grafici, verde&#10;&#10;Descrizione generata automaticamente"/>
          <p:cNvPicPr preferRelativeResize="0"/>
          <p:nvPr/>
        </p:nvPicPr>
        <p:blipFill rotWithShape="1">
          <a:blip r:embed="rId9">
            <a:alphaModFix/>
          </a:blip>
          <a:srcRect/>
          <a:stretch/>
        </p:blipFill>
        <p:spPr>
          <a:xfrm>
            <a:off x="5632697" y="5907142"/>
            <a:ext cx="2968378" cy="794566"/>
          </a:xfrm>
          <a:prstGeom prst="rect">
            <a:avLst/>
          </a:prstGeom>
          <a:noFill/>
          <a:ln>
            <a:noFill/>
          </a:ln>
        </p:spPr>
      </p:pic>
      <p:pic>
        <p:nvPicPr>
          <p:cNvPr id="144" name="Google Shape;144;p24"/>
          <p:cNvPicPr preferRelativeResize="0"/>
          <p:nvPr/>
        </p:nvPicPr>
        <p:blipFill rotWithShape="1">
          <a:blip r:embed="rId10">
            <a:alphaModFix/>
          </a:blip>
          <a:srcRect l="69609"/>
          <a:stretch/>
        </p:blipFill>
        <p:spPr>
          <a:xfrm>
            <a:off x="6885697" y="4440778"/>
            <a:ext cx="1176166" cy="1180197"/>
          </a:xfrm>
          <a:prstGeom prst="rect">
            <a:avLst/>
          </a:prstGeom>
          <a:noFill/>
          <a:ln>
            <a:noFill/>
          </a:ln>
        </p:spPr>
      </p:pic>
      <p:sp>
        <p:nvSpPr>
          <p:cNvPr id="2" name="Text Placeholder 1">
            <a:extLst>
              <a:ext uri="{FF2B5EF4-FFF2-40B4-BE49-F238E27FC236}">
                <a16:creationId xmlns:a16="http://schemas.microsoft.com/office/drawing/2014/main" id="{A5D221DE-431F-A7BF-7D25-AA6F38C23AFA}"/>
              </a:ext>
            </a:extLst>
          </p:cNvPr>
          <p:cNvSpPr>
            <a:spLocks noGrp="1" noChangeArrowheads="1"/>
          </p:cNvSpPr>
          <p:nvPr>
            <p:ph type="body" idx="1"/>
          </p:nvPr>
        </p:nvSpPr>
        <p:spPr bwMode="auto">
          <a:xfrm>
            <a:off x="419798" y="2329373"/>
            <a:ext cx="496802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 ADA (1997 – </a:t>
            </a:r>
            <a:r>
              <a:rPr kumimoji="0" lang="nb-NO" altLang="nb-NO" sz="1800" i="0" u="none" strike="noStrike" cap="none" normalizeH="0" baseline="0" err="1">
                <a:ln>
                  <a:noFill/>
                </a:ln>
                <a:solidFill>
                  <a:schemeClr val="tx1"/>
                </a:solidFill>
                <a:effectLst/>
                <a:highlight>
                  <a:srgbClr val="00FF00"/>
                </a:highlight>
                <a:latin typeface="Arial" panose="020B0604020202020204" pitchFamily="34" charset="0"/>
              </a:rPr>
              <a:t>ongoing</a:t>
            </a: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lang="nb-NO" altLang="nb-NO" sz="1800">
                <a:highlight>
                  <a:srgbClr val="00FF00"/>
                </a:highlight>
                <a:latin typeface="Arial" panose="020B0604020202020204" pitchFamily="34" charset="0"/>
              </a:rPr>
              <a:t> </a:t>
            </a:r>
            <a:r>
              <a:rPr lang="nb-NO" altLang="nb-NO" sz="1800" err="1">
                <a:highlight>
                  <a:srgbClr val="00FF00"/>
                </a:highlight>
                <a:latin typeface="Arial" panose="020B0604020202020204" pitchFamily="34" charset="0"/>
              </a:rPr>
              <a:t>Kodeløypa</a:t>
            </a:r>
            <a:r>
              <a:rPr lang="nb-NO" altLang="nb-NO" sz="1800">
                <a:highlight>
                  <a:srgbClr val="00FF00"/>
                </a:highlight>
                <a:latin typeface="Arial" panose="020B0604020202020204" pitchFamily="34" charset="0"/>
              </a:rPr>
              <a:t> (2014 – </a:t>
            </a:r>
            <a:r>
              <a:rPr lang="nb-NO" altLang="nb-NO" sz="1800" err="1">
                <a:highlight>
                  <a:srgbClr val="00FF00"/>
                </a:highlight>
                <a:latin typeface="Arial" panose="020B0604020202020204" pitchFamily="34" charset="0"/>
              </a:rPr>
              <a:t>ongoing</a:t>
            </a:r>
            <a:r>
              <a:rPr lang="nb-NO" altLang="nb-NO" sz="1800">
                <a:highlight>
                  <a:srgbClr val="00FF00"/>
                </a:highligh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latin typeface="Arial" panose="020B0604020202020204" pitchFamily="34" charset="0"/>
              </a:rPr>
              <a:t> </a:t>
            </a: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IDUN (2019 – 2022)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highlight>
                  <a:srgbClr val="FFFF00"/>
                </a:highlight>
                <a:latin typeface="Arial" panose="020B0604020202020204" pitchFamily="34" charset="0"/>
              </a:rPr>
              <a:t> EUGAIN (2020 – 2024) Research </a:t>
            </a:r>
          </a:p>
          <a:p>
            <a:pPr marL="0" marR="0" lvl="0" indent="0" algn="l" defTabSz="914400" rtl="0" eaLnBrk="0" fontAlgn="base" latinLnBrk="0" hangingPunct="0">
              <a:lnSpc>
                <a:spcPct val="100000"/>
              </a:lnSpc>
              <a:spcBef>
                <a:spcPct val="0"/>
              </a:spcBef>
              <a:spcAft>
                <a:spcPct val="0"/>
              </a:spcAft>
              <a:buClrTx/>
              <a:buSzTx/>
              <a:buFontTx/>
              <a:buChar char="•"/>
              <a:tabLst/>
            </a:pPr>
            <a:r>
              <a:rPr lang="nb-NO" altLang="nb-NO" sz="1800">
                <a:highlight>
                  <a:srgbClr val="FFFF00"/>
                </a:highlight>
                <a:latin typeface="Arial" panose="020B0604020202020204" pitchFamily="34" charset="0"/>
              </a:rPr>
              <a:t> SENOBR (2020-2023) Research </a:t>
            </a:r>
            <a:endParaRPr kumimoji="0" lang="nb-NO" altLang="nb-NO" sz="1800" i="0" u="none" strike="noStrike" cap="none" normalizeH="0" baseline="0">
              <a:ln>
                <a:noFill/>
              </a:ln>
              <a:solidFill>
                <a:schemeClr val="tx1"/>
              </a:solidFill>
              <a:effectLst/>
              <a:highlight>
                <a:srgbClr val="FFFF00"/>
              </a:highligh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highlight>
                  <a:srgbClr val="FFFF00"/>
                </a:highlight>
                <a:latin typeface="Arial" panose="020B0604020202020204" pitchFamily="34" charset="0"/>
              </a:rPr>
              <a:t> </a:t>
            </a:r>
            <a:r>
              <a:rPr kumimoji="0" lang="nb-NO" altLang="nb-NO" sz="1800" i="0" u="none" strike="noStrike" cap="none" normalizeH="0" baseline="0" err="1">
                <a:ln>
                  <a:noFill/>
                </a:ln>
                <a:solidFill>
                  <a:schemeClr val="tx1"/>
                </a:solidFill>
                <a:effectLst/>
                <a:highlight>
                  <a:srgbClr val="FFFF00"/>
                </a:highlight>
                <a:latin typeface="Arial" panose="020B0604020202020204" pitchFamily="34" charset="0"/>
              </a:rPr>
              <a:t>Horizon</a:t>
            </a:r>
            <a:r>
              <a:rPr kumimoji="0" lang="nb-NO" altLang="nb-NO" sz="1800" i="0" u="none" strike="noStrike" cap="none" normalizeH="0" baseline="0">
                <a:ln>
                  <a:noFill/>
                </a:ln>
                <a:solidFill>
                  <a:schemeClr val="tx1"/>
                </a:solidFill>
                <a:effectLst/>
                <a:highlight>
                  <a:srgbClr val="FFFF00"/>
                </a:highlight>
                <a:latin typeface="Arial" panose="020B0604020202020204" pitchFamily="34" charset="0"/>
              </a:rPr>
              <a:t> CRAFT (2021 – 2025)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latin typeface="Arial" panose="020B0604020202020204" pitchFamily="34" charset="0"/>
              </a:rPr>
              <a:t> Erasmus+ </a:t>
            </a:r>
            <a:r>
              <a:rPr kumimoji="0" lang="nb-NO" altLang="nb-NO" sz="1800" i="0" u="none" strike="noStrike" cap="none" normalizeH="0" baseline="0" err="1">
                <a:ln>
                  <a:noFill/>
                </a:ln>
                <a:solidFill>
                  <a:schemeClr val="tx1"/>
                </a:solidFill>
                <a:effectLst/>
                <a:latin typeface="Arial" panose="020B0604020202020204" pitchFamily="34" charset="0"/>
              </a:rPr>
              <a:t>Women</a:t>
            </a:r>
            <a:r>
              <a:rPr kumimoji="0" lang="nb-NO" altLang="nb-NO" sz="1800" i="0" u="none" strike="noStrike" cap="none" normalizeH="0" baseline="0">
                <a:ln>
                  <a:noFill/>
                </a:ln>
                <a:solidFill>
                  <a:schemeClr val="tx1"/>
                </a:solidFill>
                <a:effectLst/>
                <a:latin typeface="Arial" panose="020B0604020202020204" pitchFamily="34" charset="0"/>
              </a:rPr>
              <a:t> Stem Up (2022 – 2025)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 ACM </a:t>
            </a:r>
            <a:r>
              <a:rPr kumimoji="0" lang="nb-NO" altLang="nb-NO" sz="1800" i="0" u="none" strike="noStrike" cap="none" normalizeH="0" baseline="0" err="1">
                <a:ln>
                  <a:noFill/>
                </a:ln>
                <a:solidFill>
                  <a:schemeClr val="tx1"/>
                </a:solidFill>
                <a:effectLst/>
                <a:highlight>
                  <a:srgbClr val="00FF00"/>
                </a:highlight>
                <a:latin typeface="Arial" panose="020B0604020202020204" pitchFamily="34" charset="0"/>
              </a:rPr>
              <a:t>WomENcourage</a:t>
            </a: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 (2023)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latin typeface="Arial" panose="020B0604020202020204" pitchFamily="34" charset="0"/>
              </a:rPr>
              <a:t> </a:t>
            </a: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Abelia Tech Kvinner (2017 – </a:t>
            </a:r>
            <a:r>
              <a:rPr kumimoji="0" lang="nb-NO" altLang="nb-NO" sz="1800" i="0" u="none" strike="noStrike" cap="none" normalizeH="0" baseline="0" err="1">
                <a:ln>
                  <a:noFill/>
                </a:ln>
                <a:solidFill>
                  <a:schemeClr val="tx1"/>
                </a:solidFill>
                <a:effectLst/>
                <a:highlight>
                  <a:srgbClr val="00FF00"/>
                </a:highlight>
                <a:latin typeface="Arial" panose="020B0604020202020204" pitchFamily="34" charset="0"/>
              </a:rPr>
              <a:t>ongoing</a:t>
            </a: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latin typeface="Arial" panose="020B0604020202020204" pitchFamily="34" charset="0"/>
              </a:rPr>
              <a:t> Erasmus+ TECHLARP (2025 – 2027)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latin typeface="Arial" panose="020B0604020202020204" pitchFamily="34" charset="0"/>
              </a:rPr>
              <a:t> </a:t>
            </a:r>
            <a:r>
              <a:rPr kumimoji="0" lang="nb-NO" altLang="nb-NO" sz="1800" i="0" u="none" strike="noStrike" cap="none" normalizeH="0" baseline="0">
                <a:ln>
                  <a:noFill/>
                </a:ln>
                <a:solidFill>
                  <a:schemeClr val="tx1"/>
                </a:solidFill>
                <a:effectLst/>
                <a:highlight>
                  <a:srgbClr val="FFFF00"/>
                </a:highlight>
                <a:latin typeface="Arial" panose="020B0604020202020204" pitchFamily="34" charset="0"/>
              </a:rPr>
              <a:t>ACM Trondheim Chapter (2020 – </a:t>
            </a:r>
            <a:r>
              <a:rPr kumimoji="0" lang="nb-NO" altLang="nb-NO" sz="1800" i="0" u="none" strike="noStrike" cap="none" normalizeH="0" baseline="0" err="1">
                <a:ln>
                  <a:noFill/>
                </a:ln>
                <a:solidFill>
                  <a:schemeClr val="tx1"/>
                </a:solidFill>
                <a:effectLst/>
                <a:highlight>
                  <a:srgbClr val="FFFF00"/>
                </a:highlight>
                <a:latin typeface="Arial" panose="020B0604020202020204" pitchFamily="34" charset="0"/>
              </a:rPr>
              <a:t>ongoing</a:t>
            </a:r>
            <a:r>
              <a:rPr kumimoji="0" lang="nb-NO" altLang="nb-NO" sz="1800" i="0" u="none" strike="noStrike" cap="none" normalizeH="0" baseline="0">
                <a:ln>
                  <a:noFill/>
                </a:ln>
                <a:solidFill>
                  <a:schemeClr val="tx1"/>
                </a:solidFill>
                <a:effectLst/>
                <a:highlight>
                  <a:srgbClr val="FFFF00"/>
                </a:highligh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sz="1800" i="0" u="none" strike="noStrike" cap="none" normalizeH="0" baseline="0">
                <a:ln>
                  <a:noFill/>
                </a:ln>
                <a:solidFill>
                  <a:schemeClr val="tx1"/>
                </a:solidFill>
                <a:effectLst/>
                <a:latin typeface="Arial" panose="020B0604020202020204" pitchFamily="34" charset="0"/>
              </a:rPr>
              <a:t> </a:t>
            </a:r>
            <a:r>
              <a:rPr kumimoji="0" lang="nb-NO" altLang="nb-NO" sz="1800" i="0" u="none" strike="noStrike" cap="none" normalizeH="0" baseline="0" err="1">
                <a:ln>
                  <a:noFill/>
                </a:ln>
                <a:solidFill>
                  <a:schemeClr val="tx1"/>
                </a:solidFill>
                <a:effectLst/>
                <a:highlight>
                  <a:srgbClr val="00FF00"/>
                </a:highlight>
                <a:latin typeface="Arial" panose="020B0604020202020204" pitchFamily="34" charset="0"/>
              </a:rPr>
              <a:t>AInclusion</a:t>
            </a: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 (2025 – </a:t>
            </a:r>
            <a:r>
              <a:rPr kumimoji="0" lang="nb-NO" altLang="nb-NO" sz="1800" i="0" u="none" strike="noStrike" cap="none" normalizeH="0" baseline="0" err="1">
                <a:ln>
                  <a:noFill/>
                </a:ln>
                <a:solidFill>
                  <a:schemeClr val="tx1"/>
                </a:solidFill>
                <a:effectLst/>
                <a:highlight>
                  <a:srgbClr val="00FF00"/>
                </a:highlight>
                <a:latin typeface="Arial" panose="020B0604020202020204" pitchFamily="34" charset="0"/>
              </a:rPr>
              <a:t>ongoing</a:t>
            </a:r>
            <a:r>
              <a:rPr kumimoji="0" lang="nb-NO" altLang="nb-NO" sz="1800" i="0" u="none" strike="noStrike" cap="none" normalizeH="0" baseline="0">
                <a:ln>
                  <a:noFill/>
                </a:ln>
                <a:solidFill>
                  <a:schemeClr val="tx1"/>
                </a:solidFill>
                <a:effectLst/>
                <a:highlight>
                  <a:srgbClr val="00FF00"/>
                </a:highlight>
                <a:latin typeface="Arial" panose="020B0604020202020204" pitchFamily="34" charset="0"/>
              </a:rPr>
              <a:t>)</a:t>
            </a:r>
          </a:p>
        </p:txBody>
      </p:sp>
      <p:pic>
        <p:nvPicPr>
          <p:cNvPr id="1027" name="Picture 3" descr="Flag Norway Brasil">
            <a:extLst>
              <a:ext uri="{FF2B5EF4-FFF2-40B4-BE49-F238E27FC236}">
                <a16:creationId xmlns:a16="http://schemas.microsoft.com/office/drawing/2014/main" id="{8496860F-EDD8-9C8F-A8D1-F2CD2BD18DE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0893" y="2019938"/>
            <a:ext cx="2225290" cy="7945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915D8-9421-B2E8-6474-02BDFF332519}"/>
            </a:ext>
          </a:extLst>
        </p:cNvPr>
        <p:cNvGrpSpPr/>
        <p:nvPr/>
      </p:nvGrpSpPr>
      <p:grpSpPr>
        <a:xfrm>
          <a:off x="0" y="0"/>
          <a:ext cx="0" cy="0"/>
          <a:chOff x="0" y="0"/>
          <a:chExt cx="0" cy="0"/>
        </a:xfrm>
      </p:grpSpPr>
      <p:graphicFrame>
        <p:nvGraphicFramePr>
          <p:cNvPr id="21" name="Content Placeholder 2">
            <a:extLst>
              <a:ext uri="{FF2B5EF4-FFF2-40B4-BE49-F238E27FC236}">
                <a16:creationId xmlns:a16="http://schemas.microsoft.com/office/drawing/2014/main" id="{21054C47-E0B5-FFB6-5FEB-EFF637525AF5}"/>
              </a:ext>
            </a:extLst>
          </p:cNvPr>
          <p:cNvGraphicFramePr>
            <a:graphicFrameLocks noGrp="1"/>
          </p:cNvGraphicFramePr>
          <p:nvPr>
            <p:ph idx="4294967295"/>
          </p:nvPr>
        </p:nvGraphicFramePr>
        <p:xfrm>
          <a:off x="77491" y="56766"/>
          <a:ext cx="11712575" cy="5946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Sylinder 8">
            <a:extLst>
              <a:ext uri="{FF2B5EF4-FFF2-40B4-BE49-F238E27FC236}">
                <a16:creationId xmlns:a16="http://schemas.microsoft.com/office/drawing/2014/main" id="{6F4C0602-CB9E-DF8B-78B1-DC5FF68EE1F2}"/>
              </a:ext>
            </a:extLst>
          </p:cNvPr>
          <p:cNvSpPr txBox="1"/>
          <p:nvPr/>
        </p:nvSpPr>
        <p:spPr>
          <a:xfrm>
            <a:off x="5104563" y="6229978"/>
            <a:ext cx="2813975" cy="523220"/>
          </a:xfrm>
          <a:prstGeom prst="rect">
            <a:avLst/>
          </a:prstGeom>
          <a:noFill/>
        </p:spPr>
        <p:txBody>
          <a:bodyPr wrap="none" rtlCol="0">
            <a:spAutoFit/>
          </a:bodyPr>
          <a:lstStyle/>
          <a:p>
            <a:r>
              <a:rPr lang="nb-NO"/>
              <a:t>Plan </a:t>
            </a:r>
            <a:r>
              <a:rPr lang="nb-NO" err="1"/>
              <a:t>your</a:t>
            </a:r>
            <a:r>
              <a:rPr lang="nb-NO"/>
              <a:t> </a:t>
            </a:r>
            <a:r>
              <a:rPr lang="nb-NO" err="1"/>
              <a:t>own</a:t>
            </a:r>
            <a:r>
              <a:rPr lang="nb-NO"/>
              <a:t> </a:t>
            </a:r>
            <a:r>
              <a:rPr lang="nb-NO" err="1"/>
              <a:t>Intervention</a:t>
            </a:r>
            <a:endParaRPr lang="nb-NO"/>
          </a:p>
          <a:p>
            <a:r>
              <a:rPr lang="nb-NO" sz="1000"/>
              <a:t>Letizia Jaccheri, NTNU</a:t>
            </a:r>
          </a:p>
        </p:txBody>
      </p:sp>
      <p:pic>
        <p:nvPicPr>
          <p:cNvPr id="2" name="Picture 2" descr="Logos and templates - NTNU">
            <a:extLst>
              <a:ext uri="{FF2B5EF4-FFF2-40B4-BE49-F238E27FC236}">
                <a16:creationId xmlns:a16="http://schemas.microsoft.com/office/drawing/2014/main" id="{2E3D95E5-4B27-4DA2-F0BA-3DA77372045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11074" y="6147067"/>
            <a:ext cx="1732447" cy="606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805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CE48C-DEE8-F52E-6E96-A5FEB4DCA890}"/>
            </a:ext>
          </a:extLst>
        </p:cNvPr>
        <p:cNvGrpSpPr/>
        <p:nvPr/>
      </p:nvGrpSpPr>
      <p:grpSpPr>
        <a:xfrm>
          <a:off x="0" y="0"/>
          <a:ext cx="0" cy="0"/>
          <a:chOff x="0" y="0"/>
          <a:chExt cx="0" cy="0"/>
        </a:xfrm>
      </p:grpSpPr>
      <p:graphicFrame>
        <p:nvGraphicFramePr>
          <p:cNvPr id="21" name="Content Placeholder 2">
            <a:extLst>
              <a:ext uri="{FF2B5EF4-FFF2-40B4-BE49-F238E27FC236}">
                <a16:creationId xmlns:a16="http://schemas.microsoft.com/office/drawing/2014/main" id="{AAAA15E7-8A49-22ED-C836-D74E3FB06A3C}"/>
              </a:ext>
            </a:extLst>
          </p:cNvPr>
          <p:cNvGraphicFramePr>
            <a:graphicFrameLocks noGrp="1"/>
          </p:cNvGraphicFramePr>
          <p:nvPr>
            <p:ph idx="4294967295"/>
          </p:nvPr>
        </p:nvGraphicFramePr>
        <p:xfrm>
          <a:off x="77491" y="56766"/>
          <a:ext cx="11712575" cy="5946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Sylinder 8">
            <a:extLst>
              <a:ext uri="{FF2B5EF4-FFF2-40B4-BE49-F238E27FC236}">
                <a16:creationId xmlns:a16="http://schemas.microsoft.com/office/drawing/2014/main" id="{56BE1CE7-DE72-9AD3-35F8-F2C330E821C8}"/>
              </a:ext>
            </a:extLst>
          </p:cNvPr>
          <p:cNvSpPr txBox="1"/>
          <p:nvPr/>
        </p:nvSpPr>
        <p:spPr>
          <a:xfrm>
            <a:off x="5104563" y="6229978"/>
            <a:ext cx="3173048" cy="523220"/>
          </a:xfrm>
          <a:prstGeom prst="rect">
            <a:avLst/>
          </a:prstGeom>
          <a:noFill/>
        </p:spPr>
        <p:txBody>
          <a:bodyPr wrap="none" rtlCol="0">
            <a:spAutoFit/>
          </a:bodyPr>
          <a:lstStyle/>
          <a:p>
            <a:r>
              <a:rPr lang="nb-NO"/>
              <a:t>Plan </a:t>
            </a:r>
            <a:r>
              <a:rPr lang="nb-NO" err="1"/>
              <a:t>your</a:t>
            </a:r>
            <a:r>
              <a:rPr lang="nb-NO"/>
              <a:t> </a:t>
            </a:r>
            <a:r>
              <a:rPr lang="nb-NO" err="1"/>
              <a:t>own</a:t>
            </a:r>
            <a:r>
              <a:rPr lang="nb-NO"/>
              <a:t> Research </a:t>
            </a:r>
            <a:r>
              <a:rPr lang="nb-NO" err="1"/>
              <a:t>Study</a:t>
            </a:r>
            <a:endParaRPr lang="nb-NO"/>
          </a:p>
          <a:p>
            <a:r>
              <a:rPr lang="nb-NO" sz="1000"/>
              <a:t>Letizia Jaccheri, NTNU</a:t>
            </a:r>
          </a:p>
        </p:txBody>
      </p:sp>
      <p:pic>
        <p:nvPicPr>
          <p:cNvPr id="1026" name="Picture 2" descr="Logos and templates - NTNU">
            <a:extLst>
              <a:ext uri="{FF2B5EF4-FFF2-40B4-BE49-F238E27FC236}">
                <a16:creationId xmlns:a16="http://schemas.microsoft.com/office/drawing/2014/main" id="{9E4F6A93-65CE-4C39-F94F-6158651BD7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11074" y="6147067"/>
            <a:ext cx="1732447" cy="606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794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3DE6A4A-AD08-A8C5-8031-307BB44B6B4F}"/>
              </a:ext>
            </a:extLst>
          </p:cNvPr>
          <p:cNvSpPr txBox="1"/>
          <p:nvPr/>
        </p:nvSpPr>
        <p:spPr>
          <a:xfrm>
            <a:off x="630936" y="2660904"/>
            <a:ext cx="4818888" cy="354787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a:t>https://nettskjema.no/a/565807</a:t>
            </a:r>
          </a:p>
        </p:txBody>
      </p:sp>
      <p:pic>
        <p:nvPicPr>
          <p:cNvPr id="5" name="Picture 4" descr="A qr code with a logo&#10;&#10;AI-generated content may be incorrect.">
            <a:extLst>
              <a:ext uri="{FF2B5EF4-FFF2-40B4-BE49-F238E27FC236}">
                <a16:creationId xmlns:a16="http://schemas.microsoft.com/office/drawing/2014/main" id="{644C5FB1-F5E6-0540-04C9-879099A54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1522327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CAA11DC-F238-955D-0651-D3C060A4D452}"/>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 Position</a:t>
            </a:r>
          </a:p>
        </p:txBody>
      </p:sp>
      <p:sp>
        <p:nvSpPr>
          <p:cNvPr id="14"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white text on a pink background&#10;&#10;AI-generated content may be incorrect.">
            <a:extLst>
              <a:ext uri="{FF2B5EF4-FFF2-40B4-BE49-F238E27FC236}">
                <a16:creationId xmlns:a16="http://schemas.microsoft.com/office/drawing/2014/main" id="{F42BC0B5-2409-B09A-25BD-57BEC75BBD48}"/>
              </a:ext>
            </a:extLst>
          </p:cNvPr>
          <p:cNvPicPr>
            <a:picLocks noChangeAspect="1"/>
          </p:cNvPicPr>
          <p:nvPr/>
        </p:nvPicPr>
        <p:blipFill>
          <a:blip r:embed="rId2"/>
          <a:stretch>
            <a:fillRect/>
          </a:stretch>
        </p:blipFill>
        <p:spPr>
          <a:xfrm>
            <a:off x="4654296" y="1007406"/>
            <a:ext cx="7214616" cy="4815755"/>
          </a:xfrm>
          <a:prstGeom prst="rect">
            <a:avLst/>
          </a:prstGeom>
        </p:spPr>
      </p:pic>
    </p:spTree>
    <p:extLst>
      <p:ext uri="{BB962C8B-B14F-4D97-AF65-F5344CB8AC3E}">
        <p14:creationId xmlns:p14="http://schemas.microsoft.com/office/powerpoint/2010/main" val="1777481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7961DF-4D34-D9BF-4BA6-094E4A5130E1}"/>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a:t>1960</a:t>
            </a:r>
            <a:endParaRPr lang="en-US" sz="6600" kern="1200">
              <a:solidFill>
                <a:schemeClr val="tx1"/>
              </a:solidFill>
              <a:latin typeface="+mj-lt"/>
              <a:ea typeface="+mj-ea"/>
              <a:cs typeface="+mj-cs"/>
            </a:endParaRPr>
          </a:p>
        </p:txBody>
      </p:sp>
      <p:pic>
        <p:nvPicPr>
          <p:cNvPr id="6" name="Picture 5" descr="A couple of children standing next to flowers&#10;&#10;AI-generated content may be incorrect.">
            <a:extLst>
              <a:ext uri="{FF2B5EF4-FFF2-40B4-BE49-F238E27FC236}">
                <a16:creationId xmlns:a16="http://schemas.microsoft.com/office/drawing/2014/main" id="{1CB80726-631A-8BDA-F0F9-D12DD7346A43}"/>
              </a:ext>
            </a:extLst>
          </p:cNvPr>
          <p:cNvPicPr>
            <a:picLocks noChangeAspect="1"/>
          </p:cNvPicPr>
          <p:nvPr/>
        </p:nvPicPr>
        <p:blipFill>
          <a:blip r:embed="rId3">
            <a:extLst>
              <a:ext uri="{28A0092B-C50C-407E-A947-70E740481C1C}">
                <a14:useLocalDpi xmlns:a14="http://schemas.microsoft.com/office/drawing/2010/main" val="0"/>
              </a:ext>
            </a:extLst>
          </a:blip>
          <a:srcRect t="162" r="-1" b="35670"/>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3" name="Picture 2" descr="Men in white coats working in a room&#10;&#10;AI-generated content may be incorrect.">
            <a:extLst>
              <a:ext uri="{FF2B5EF4-FFF2-40B4-BE49-F238E27FC236}">
                <a16:creationId xmlns:a16="http://schemas.microsoft.com/office/drawing/2014/main" id="{47566986-38D2-1ED4-B37C-2BCD2330F5CC}"/>
              </a:ext>
            </a:extLst>
          </p:cNvPr>
          <p:cNvPicPr>
            <a:picLocks noChangeAspect="1"/>
          </p:cNvPicPr>
          <p:nvPr/>
        </p:nvPicPr>
        <p:blipFill>
          <a:blip r:embed="rId4">
            <a:extLst>
              <a:ext uri="{28A0092B-C50C-407E-A947-70E740481C1C}">
                <a14:useLocalDpi xmlns:a14="http://schemas.microsoft.com/office/drawing/2010/main" val="0"/>
              </a:ext>
            </a:extLst>
          </a:blip>
          <a:srcRect t="8561" r="-3" b="2779"/>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1245828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6D470-7066-D48D-2E71-9607D31319F4}"/>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a:t>1970</a:t>
            </a:r>
          </a:p>
        </p:txBody>
      </p:sp>
      <p:pic>
        <p:nvPicPr>
          <p:cNvPr id="4" name="Picture 3" descr="A group of people posing for a photo&#10;&#10;AI-generated content may be incorrect.">
            <a:extLst>
              <a:ext uri="{FF2B5EF4-FFF2-40B4-BE49-F238E27FC236}">
                <a16:creationId xmlns:a16="http://schemas.microsoft.com/office/drawing/2014/main" id="{5D81B2F3-8235-BA76-58A4-67843A761F24}"/>
              </a:ext>
            </a:extLst>
          </p:cNvPr>
          <p:cNvPicPr>
            <a:picLocks noChangeAspect="1"/>
          </p:cNvPicPr>
          <p:nvPr/>
        </p:nvPicPr>
        <p:blipFill>
          <a:blip r:embed="rId3">
            <a:extLst>
              <a:ext uri="{28A0092B-C50C-407E-A947-70E740481C1C}">
                <a14:useLocalDpi xmlns:a14="http://schemas.microsoft.com/office/drawing/2010/main" val="0"/>
              </a:ext>
            </a:extLst>
          </a:blip>
          <a:srcRect r="-3" b="14685"/>
          <a:stretch>
            <a:fillRect/>
          </a:stretch>
        </p:blipFill>
        <p:spPr>
          <a:xfrm>
            <a:off x="320040" y="363769"/>
            <a:ext cx="5614416" cy="3807886"/>
          </a:xfrm>
          <a:prstGeom prst="rect">
            <a:avLst/>
          </a:prstGeom>
        </p:spPr>
      </p:pic>
      <p:pic>
        <p:nvPicPr>
          <p:cNvPr id="1028" name="Picture 4" descr="texas instruments ti57 - batteria e pulizia">
            <a:extLst>
              <a:ext uri="{FF2B5EF4-FFF2-40B4-BE49-F238E27FC236}">
                <a16:creationId xmlns:a16="http://schemas.microsoft.com/office/drawing/2014/main" id="{3FDE6F29-0E41-BB62-B387-D68A8221CFE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64808" y="320040"/>
            <a:ext cx="5193792" cy="3895344"/>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Vintage Texas Instruments TI-30 Scientific Calculator Used - Picture 1 of 5">
            <a:extLst>
              <a:ext uri="{FF2B5EF4-FFF2-40B4-BE49-F238E27FC236}">
                <a16:creationId xmlns:a16="http://schemas.microsoft.com/office/drawing/2014/main" id="{831CAB01-F7D8-93E7-923C-F6FBB244B7F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Tree>
    <p:extLst>
      <p:ext uri="{BB962C8B-B14F-4D97-AF65-F5344CB8AC3E}">
        <p14:creationId xmlns:p14="http://schemas.microsoft.com/office/powerpoint/2010/main" val="388001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F0D6-70CE-76D3-26E7-BD362B65AD99}"/>
              </a:ext>
            </a:extLst>
          </p:cNvPr>
          <p:cNvSpPr>
            <a:spLocks noGrp="1"/>
          </p:cNvSpPr>
          <p:nvPr>
            <p:ph type="title"/>
          </p:nvPr>
        </p:nvSpPr>
        <p:spPr>
          <a:xfrm>
            <a:off x="640080" y="4419600"/>
            <a:ext cx="10908792" cy="1203960"/>
          </a:xfrm>
        </p:spPr>
        <p:txBody>
          <a:bodyPr vert="horz" lIns="91440" tIns="45720" rIns="91440" bIns="45720" rtlCol="0" anchor="ctr">
            <a:normAutofit/>
          </a:bodyPr>
          <a:lstStyle/>
          <a:p>
            <a:pPr algn="ctr"/>
            <a:r>
              <a:rPr lang="en-US" sz="6600"/>
              <a:t>19</a:t>
            </a:r>
            <a:r>
              <a:rPr lang="en-US" sz="6600" kern="1200">
                <a:solidFill>
                  <a:schemeClr val="tx1"/>
                </a:solidFill>
                <a:latin typeface="+mj-lt"/>
                <a:ea typeface="+mj-ea"/>
                <a:cs typeface="+mj-cs"/>
              </a:rPr>
              <a:t>80</a:t>
            </a:r>
          </a:p>
        </p:txBody>
      </p:sp>
      <p:pic>
        <p:nvPicPr>
          <p:cNvPr id="4" name="Picture 3" descr="A group of people sitting at a table&#10;&#10;AI-generated content may be incorrect.">
            <a:extLst>
              <a:ext uri="{FF2B5EF4-FFF2-40B4-BE49-F238E27FC236}">
                <a16:creationId xmlns:a16="http://schemas.microsoft.com/office/drawing/2014/main" id="{48F480A1-4FA5-256B-6534-CFA3770EF45C}"/>
              </a:ext>
            </a:extLst>
          </p:cNvPr>
          <p:cNvPicPr>
            <a:picLocks noChangeAspect="1"/>
          </p:cNvPicPr>
          <p:nvPr/>
        </p:nvPicPr>
        <p:blipFill>
          <a:blip r:embed="rId3">
            <a:extLst>
              <a:ext uri="{28A0092B-C50C-407E-A947-70E740481C1C}">
                <a14:useLocalDpi xmlns:a14="http://schemas.microsoft.com/office/drawing/2010/main" val="0"/>
              </a:ext>
            </a:extLst>
          </a:blip>
          <a:srcRect r="10263"/>
          <a:stretch>
            <a:fillRect/>
          </a:stretch>
        </p:blipFill>
        <p:spPr>
          <a:xfrm>
            <a:off x="6" y="-11"/>
            <a:ext cx="6095994" cy="4194796"/>
          </a:xfrm>
          <a:custGeom>
            <a:avLst/>
            <a:gdLst/>
            <a:ahLst/>
            <a:cxnLst/>
            <a:rect l="l" t="t" r="r" b="b"/>
            <a:pathLst>
              <a:path w="6002835" h="4194796">
                <a:moveTo>
                  <a:pt x="0" y="0"/>
                </a:moveTo>
                <a:lnTo>
                  <a:pt x="5999418" y="0"/>
                </a:lnTo>
                <a:lnTo>
                  <a:pt x="5996190" y="32760"/>
                </a:lnTo>
                <a:cubicBezTo>
                  <a:pt x="5998706" y="293110"/>
                  <a:pt x="5983874" y="553460"/>
                  <a:pt x="5997116" y="813682"/>
                </a:cubicBezTo>
                <a:cubicBezTo>
                  <a:pt x="6007314" y="1015047"/>
                  <a:pt x="6000824" y="1216284"/>
                  <a:pt x="5997116" y="1417522"/>
                </a:cubicBezTo>
                <a:cubicBezTo>
                  <a:pt x="5989967" y="1803471"/>
                  <a:pt x="6000824" y="2188911"/>
                  <a:pt x="5996190" y="2574351"/>
                </a:cubicBezTo>
                <a:cubicBezTo>
                  <a:pt x="5994204" y="2745205"/>
                  <a:pt x="5996454" y="2915805"/>
                  <a:pt x="6000824" y="3086660"/>
                </a:cubicBezTo>
                <a:cubicBezTo>
                  <a:pt x="6007180" y="3330611"/>
                  <a:pt x="5997382" y="3574689"/>
                  <a:pt x="5986656" y="3818514"/>
                </a:cubicBezTo>
                <a:cubicBezTo>
                  <a:pt x="5983054" y="3885559"/>
                  <a:pt x="5982107" y="3952684"/>
                  <a:pt x="5983808" y="4019746"/>
                </a:cubicBezTo>
                <a:lnTo>
                  <a:pt x="5993788" y="4173418"/>
                </a:lnTo>
                <a:lnTo>
                  <a:pt x="5955106" y="4175101"/>
                </a:lnTo>
                <a:cubicBezTo>
                  <a:pt x="5890100" y="4175133"/>
                  <a:pt x="5825078" y="4173227"/>
                  <a:pt x="5760087" y="4171956"/>
                </a:cubicBezTo>
                <a:cubicBezTo>
                  <a:pt x="5521345" y="4167509"/>
                  <a:pt x="5282477" y="4171956"/>
                  <a:pt x="5044242" y="4149213"/>
                </a:cubicBezTo>
                <a:cubicBezTo>
                  <a:pt x="4979506" y="4143051"/>
                  <a:pt x="4914326" y="4139111"/>
                  <a:pt x="4849272" y="4139890"/>
                </a:cubicBezTo>
                <a:cubicBezTo>
                  <a:pt x="4784218" y="4140668"/>
                  <a:pt x="4719291" y="4146163"/>
                  <a:pt x="4655063" y="4158869"/>
                </a:cubicBezTo>
                <a:cubicBezTo>
                  <a:pt x="4447578" y="4199146"/>
                  <a:pt x="4239457" y="4201688"/>
                  <a:pt x="4029811" y="4185424"/>
                </a:cubicBezTo>
                <a:cubicBezTo>
                  <a:pt x="3943792" y="4178690"/>
                  <a:pt x="3857774" y="4167509"/>
                  <a:pt x="3771375" y="4169669"/>
                </a:cubicBezTo>
                <a:cubicBezTo>
                  <a:pt x="3623225" y="4173608"/>
                  <a:pt x="3474948" y="4165603"/>
                  <a:pt x="3326672" y="4167636"/>
                </a:cubicBezTo>
                <a:cubicBezTo>
                  <a:pt x="3322669" y="4168208"/>
                  <a:pt x="3318578" y="4167674"/>
                  <a:pt x="3314855" y="4166111"/>
                </a:cubicBezTo>
                <a:cubicBezTo>
                  <a:pt x="3278008" y="4140827"/>
                  <a:pt x="3237604" y="4150610"/>
                  <a:pt x="3199487" y="4157217"/>
                </a:cubicBezTo>
                <a:cubicBezTo>
                  <a:pt x="3072810" y="4179198"/>
                  <a:pt x="2946260" y="4189998"/>
                  <a:pt x="2817550" y="4172972"/>
                </a:cubicBezTo>
                <a:cubicBezTo>
                  <a:pt x="2694647" y="4155146"/>
                  <a:pt x="2569990" y="4152923"/>
                  <a:pt x="2446541" y="4166365"/>
                </a:cubicBezTo>
                <a:cubicBezTo>
                  <a:pt x="2276791" y="4186186"/>
                  <a:pt x="2107677" y="4181993"/>
                  <a:pt x="1938308" y="4166365"/>
                </a:cubicBezTo>
                <a:cubicBezTo>
                  <a:pt x="1869570" y="4160013"/>
                  <a:pt x="1799815" y="4149213"/>
                  <a:pt x="1731712" y="4165095"/>
                </a:cubicBezTo>
                <a:cubicBezTo>
                  <a:pt x="1647854" y="4184535"/>
                  <a:pt x="1564250" y="4178182"/>
                  <a:pt x="1480137" y="4173862"/>
                </a:cubicBezTo>
                <a:cubicBezTo>
                  <a:pt x="1373663" y="4168271"/>
                  <a:pt x="1267442" y="4152135"/>
                  <a:pt x="1160586" y="4164841"/>
                </a:cubicBezTo>
                <a:cubicBezTo>
                  <a:pt x="1111161" y="4170685"/>
                  <a:pt x="1062116" y="4179961"/>
                  <a:pt x="1012055" y="4177547"/>
                </a:cubicBezTo>
                <a:cubicBezTo>
                  <a:pt x="873562" y="4171194"/>
                  <a:pt x="735196" y="4163697"/>
                  <a:pt x="596449" y="4164841"/>
                </a:cubicBezTo>
                <a:cubicBezTo>
                  <a:pt x="538383" y="4165222"/>
                  <a:pt x="480699" y="4167128"/>
                  <a:pt x="422887" y="4171321"/>
                </a:cubicBezTo>
                <a:cubicBezTo>
                  <a:pt x="315015" y="4179198"/>
                  <a:pt x="207524" y="4168525"/>
                  <a:pt x="100033" y="4164714"/>
                </a:cubicBezTo>
                <a:lnTo>
                  <a:pt x="0" y="4169195"/>
                </a:lnTo>
                <a:close/>
              </a:path>
            </a:pathLst>
          </a:custGeom>
        </p:spPr>
      </p:pic>
      <p:pic>
        <p:nvPicPr>
          <p:cNvPr id="6" name="Picture 5" descr="An old computer with a monitor and keyboard&#10;&#10;AI-generated content may be incorrect.">
            <a:extLst>
              <a:ext uri="{FF2B5EF4-FFF2-40B4-BE49-F238E27FC236}">
                <a16:creationId xmlns:a16="http://schemas.microsoft.com/office/drawing/2014/main" id="{42D16661-BB7F-0462-8526-21388B0D49F9}"/>
              </a:ext>
            </a:extLst>
          </p:cNvPr>
          <p:cNvPicPr>
            <a:picLocks noChangeAspect="1"/>
          </p:cNvPicPr>
          <p:nvPr/>
        </p:nvPicPr>
        <p:blipFill>
          <a:blip r:embed="rId4">
            <a:extLst>
              <a:ext uri="{28A0092B-C50C-407E-A947-70E740481C1C}">
                <a14:useLocalDpi xmlns:a14="http://schemas.microsoft.com/office/drawing/2010/main" val="0"/>
              </a:ext>
            </a:extLst>
          </a:blip>
          <a:srcRect t="23711" r="-3" b="8463"/>
          <a:stretch>
            <a:fillRect/>
          </a:stretch>
        </p:blipFill>
        <p:spPr>
          <a:xfrm>
            <a:off x="6019800" y="12"/>
            <a:ext cx="6172195" cy="4186171"/>
          </a:xfrm>
          <a:custGeom>
            <a:avLst/>
            <a:gdLst/>
            <a:ahLst/>
            <a:cxnLst/>
            <a:rect l="l" t="t" r="r" b="b"/>
            <a:pathLst>
              <a:path w="6009490" h="4186171">
                <a:moveTo>
                  <a:pt x="9049" y="0"/>
                </a:moveTo>
                <a:lnTo>
                  <a:pt x="6009490" y="0"/>
                </a:lnTo>
                <a:lnTo>
                  <a:pt x="6009490" y="4168273"/>
                </a:lnTo>
                <a:lnTo>
                  <a:pt x="5803951" y="4172925"/>
                </a:lnTo>
                <a:cubicBezTo>
                  <a:pt x="5729787" y="4171950"/>
                  <a:pt x="5655658" y="4168322"/>
                  <a:pt x="5581704" y="4162045"/>
                </a:cubicBezTo>
                <a:cubicBezTo>
                  <a:pt x="5474340" y="4154041"/>
                  <a:pt x="5366086" y="4142987"/>
                  <a:pt x="5259485" y="4163316"/>
                </a:cubicBezTo>
                <a:cubicBezTo>
                  <a:pt x="5142465" y="4185805"/>
                  <a:pt x="5025571" y="4185932"/>
                  <a:pt x="4907534" y="4180215"/>
                </a:cubicBezTo>
                <a:cubicBezTo>
                  <a:pt x="4806650" y="4175387"/>
                  <a:pt x="4706147" y="4149975"/>
                  <a:pt x="4604501" y="4176784"/>
                </a:cubicBezTo>
                <a:cubicBezTo>
                  <a:pt x="4594387" y="4178258"/>
                  <a:pt x="4584082" y="4177826"/>
                  <a:pt x="4574133" y="4175514"/>
                </a:cubicBezTo>
                <a:cubicBezTo>
                  <a:pt x="4462958" y="4160140"/>
                  <a:pt x="4351020" y="4172718"/>
                  <a:pt x="4239463" y="4168398"/>
                </a:cubicBezTo>
                <a:cubicBezTo>
                  <a:pt x="4188005" y="4166365"/>
                  <a:pt x="4135530" y="4167509"/>
                  <a:pt x="4084706" y="4162045"/>
                </a:cubicBezTo>
                <a:cubicBezTo>
                  <a:pt x="3968067" y="4149594"/>
                  <a:pt x="3851682" y="4142987"/>
                  <a:pt x="3736314" y="4172337"/>
                </a:cubicBezTo>
                <a:cubicBezTo>
                  <a:pt x="3702643" y="4180253"/>
                  <a:pt x="3668235" y="4184509"/>
                  <a:pt x="3633650" y="4185043"/>
                </a:cubicBezTo>
                <a:cubicBezTo>
                  <a:pt x="3520696" y="4189109"/>
                  <a:pt x="3408122" y="4181358"/>
                  <a:pt x="3295549" y="4175005"/>
                </a:cubicBezTo>
                <a:cubicBezTo>
                  <a:pt x="3217408" y="4170558"/>
                  <a:pt x="3139394" y="4160902"/>
                  <a:pt x="3061127" y="4169034"/>
                </a:cubicBezTo>
                <a:cubicBezTo>
                  <a:pt x="3015640" y="4173735"/>
                  <a:pt x="2969772" y="4173735"/>
                  <a:pt x="2924285" y="4169034"/>
                </a:cubicBezTo>
                <a:cubicBezTo>
                  <a:pt x="2840452" y="4159212"/>
                  <a:pt x="2755870" y="4157382"/>
                  <a:pt x="2671694" y="4163570"/>
                </a:cubicBezTo>
                <a:cubicBezTo>
                  <a:pt x="2546033" y="4174370"/>
                  <a:pt x="2420500" y="4183391"/>
                  <a:pt x="2294459" y="4166238"/>
                </a:cubicBezTo>
                <a:cubicBezTo>
                  <a:pt x="2222976" y="4155006"/>
                  <a:pt x="2150298" y="4153685"/>
                  <a:pt x="2078460" y="4162300"/>
                </a:cubicBezTo>
                <a:cubicBezTo>
                  <a:pt x="1907313" y="4186314"/>
                  <a:pt x="1735785" y="4178563"/>
                  <a:pt x="1564257" y="4168653"/>
                </a:cubicBezTo>
                <a:cubicBezTo>
                  <a:pt x="1449650" y="4161918"/>
                  <a:pt x="1334536" y="4149594"/>
                  <a:pt x="1220183" y="4165857"/>
                </a:cubicBezTo>
                <a:cubicBezTo>
                  <a:pt x="1074321" y="4186186"/>
                  <a:pt x="928331" y="4179452"/>
                  <a:pt x="782087" y="4173481"/>
                </a:cubicBezTo>
                <a:cubicBezTo>
                  <a:pt x="674723" y="4169034"/>
                  <a:pt x="567232" y="4155565"/>
                  <a:pt x="459614" y="4172210"/>
                </a:cubicBezTo>
                <a:cubicBezTo>
                  <a:pt x="448535" y="4173722"/>
                  <a:pt x="437265" y="4172591"/>
                  <a:pt x="426706" y="4168907"/>
                </a:cubicBezTo>
                <a:cubicBezTo>
                  <a:pt x="385869" y="4155464"/>
                  <a:pt x="342085" y="4153660"/>
                  <a:pt x="300283" y="4163697"/>
                </a:cubicBezTo>
                <a:cubicBezTo>
                  <a:pt x="223159" y="4180596"/>
                  <a:pt x="146162" y="4187965"/>
                  <a:pt x="67640" y="4172591"/>
                </a:cubicBezTo>
                <a:lnTo>
                  <a:pt x="14015" y="4169393"/>
                </a:lnTo>
                <a:lnTo>
                  <a:pt x="28554" y="3856095"/>
                </a:lnTo>
                <a:cubicBezTo>
                  <a:pt x="30458" y="3735660"/>
                  <a:pt x="27412" y="3615306"/>
                  <a:pt x="15626" y="3495237"/>
                </a:cubicBezTo>
                <a:cubicBezTo>
                  <a:pt x="-847" y="3348740"/>
                  <a:pt x="-4304" y="3201174"/>
                  <a:pt x="5296" y="3054118"/>
                </a:cubicBezTo>
                <a:cubicBezTo>
                  <a:pt x="11786" y="2969961"/>
                  <a:pt x="18539" y="2885804"/>
                  <a:pt x="22776" y="2801522"/>
                </a:cubicBezTo>
                <a:cubicBezTo>
                  <a:pt x="28180" y="2681630"/>
                  <a:pt x="25173" y="2561524"/>
                  <a:pt x="13771" y="2442014"/>
                </a:cubicBezTo>
                <a:cubicBezTo>
                  <a:pt x="4237" y="2350879"/>
                  <a:pt x="3177" y="2259120"/>
                  <a:pt x="10593" y="2167807"/>
                </a:cubicBezTo>
                <a:cubicBezTo>
                  <a:pt x="25690" y="2012336"/>
                  <a:pt x="9931" y="1856863"/>
                  <a:pt x="5032" y="1701516"/>
                </a:cubicBezTo>
                <a:cubicBezTo>
                  <a:pt x="-3577" y="1415742"/>
                  <a:pt x="20393" y="1130095"/>
                  <a:pt x="9666" y="844320"/>
                </a:cubicBezTo>
                <a:cubicBezTo>
                  <a:pt x="3841" y="702958"/>
                  <a:pt x="16420" y="561723"/>
                  <a:pt x="9666" y="420361"/>
                </a:cubicBezTo>
                <a:cubicBezTo>
                  <a:pt x="4105" y="319805"/>
                  <a:pt x="397" y="219250"/>
                  <a:pt x="4105" y="118568"/>
                </a:cubicBezTo>
                <a:cubicBezTo>
                  <a:pt x="5164" y="91109"/>
                  <a:pt x="5826" y="63523"/>
                  <a:pt x="9534" y="36446"/>
                </a:cubicBezTo>
                <a:close/>
              </a:path>
            </a:pathLst>
          </a:custGeom>
        </p:spPr>
      </p:pic>
    </p:spTree>
    <p:extLst>
      <p:ext uri="{BB962C8B-B14F-4D97-AF65-F5344CB8AC3E}">
        <p14:creationId xmlns:p14="http://schemas.microsoft.com/office/powerpoint/2010/main" val="469169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6A061-9A2B-EF9E-022D-19D29B6649DB}"/>
              </a:ext>
            </a:extLst>
          </p:cNvPr>
          <p:cNvSpPr>
            <a:spLocks noGrp="1"/>
          </p:cNvSpPr>
          <p:nvPr>
            <p:ph type="title"/>
          </p:nvPr>
        </p:nvSpPr>
        <p:spPr>
          <a:xfrm>
            <a:off x="630936" y="4562856"/>
            <a:ext cx="3419856" cy="1600200"/>
          </a:xfrm>
        </p:spPr>
        <p:txBody>
          <a:bodyPr vert="horz" lIns="91440" tIns="45720" rIns="91440" bIns="45720" rtlCol="0" anchor="ctr">
            <a:normAutofit/>
          </a:bodyPr>
          <a:lstStyle/>
          <a:p>
            <a:r>
              <a:rPr lang="en-US" sz="4800"/>
              <a:t>19</a:t>
            </a:r>
            <a:r>
              <a:rPr lang="en-US" sz="4800" kern="1200">
                <a:solidFill>
                  <a:schemeClr val="tx1"/>
                </a:solidFill>
                <a:latin typeface="+mj-lt"/>
                <a:ea typeface="+mj-ea"/>
                <a:cs typeface="+mj-cs"/>
              </a:rPr>
              <a:t>90</a:t>
            </a:r>
          </a:p>
        </p:txBody>
      </p:sp>
      <p:pic>
        <p:nvPicPr>
          <p:cNvPr id="6" name="Picture 5" descr="A screenshot of a computer&#10;&#10;AI-generated content may be incorrect.">
            <a:extLst>
              <a:ext uri="{FF2B5EF4-FFF2-40B4-BE49-F238E27FC236}">
                <a16:creationId xmlns:a16="http://schemas.microsoft.com/office/drawing/2014/main" id="{82CB1039-C063-A7EC-3BD7-18849D280E85}"/>
              </a:ext>
            </a:extLst>
          </p:cNvPr>
          <p:cNvPicPr>
            <a:picLocks noChangeAspect="1"/>
          </p:cNvPicPr>
          <p:nvPr/>
        </p:nvPicPr>
        <p:blipFill>
          <a:blip r:embed="rId3">
            <a:extLst>
              <a:ext uri="{28A0092B-C50C-407E-A947-70E740481C1C}">
                <a14:useLocalDpi xmlns:a14="http://schemas.microsoft.com/office/drawing/2010/main" val="0"/>
              </a:ext>
            </a:extLst>
          </a:blip>
          <a:srcRect r="852"/>
          <a:stretch>
            <a:fillRect/>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9" name="Picture 8" descr="A group of people posing for a photo&#10;&#10;AI-generated content may be incorrect.">
            <a:extLst>
              <a:ext uri="{FF2B5EF4-FFF2-40B4-BE49-F238E27FC236}">
                <a16:creationId xmlns:a16="http://schemas.microsoft.com/office/drawing/2014/main" id="{340099DD-61CF-B25C-70BE-D9A14918CB2E}"/>
              </a:ext>
            </a:extLst>
          </p:cNvPr>
          <p:cNvPicPr>
            <a:picLocks noChangeAspect="1"/>
          </p:cNvPicPr>
          <p:nvPr/>
        </p:nvPicPr>
        <p:blipFill>
          <a:blip r:embed="rId4">
            <a:extLst>
              <a:ext uri="{28A0092B-C50C-407E-A947-70E740481C1C}">
                <a14:useLocalDpi xmlns:a14="http://schemas.microsoft.com/office/drawing/2010/main" val="0"/>
              </a:ext>
            </a:extLst>
          </a:blip>
          <a:srcRect l="13747" r="3346" b="1"/>
          <a:stretch>
            <a:fillRect/>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7" name="TextBox 6">
            <a:extLst>
              <a:ext uri="{FF2B5EF4-FFF2-40B4-BE49-F238E27FC236}">
                <a16:creationId xmlns:a16="http://schemas.microsoft.com/office/drawing/2014/main" id="{B18CA72F-38EB-AAE1-132A-EFF49AA3847F}"/>
              </a:ext>
            </a:extLst>
          </p:cNvPr>
          <p:cNvSpPr txBox="1"/>
          <p:nvPr/>
        </p:nvSpPr>
        <p:spPr>
          <a:xfrm>
            <a:off x="4654294" y="4562856"/>
            <a:ext cx="6903721" cy="160020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200"/>
              <a:t>Jaccheri, M. L., &amp; Conradi, R. 1993. Techniques for process model evolution in EPOS. IEEE Transactions on Software Engineering, 19(12), 1145-1156.</a:t>
            </a:r>
          </a:p>
        </p:txBody>
      </p:sp>
    </p:spTree>
    <p:extLst>
      <p:ext uri="{BB962C8B-B14F-4D97-AF65-F5344CB8AC3E}">
        <p14:creationId xmlns:p14="http://schemas.microsoft.com/office/powerpoint/2010/main" val="3798073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D8B45C0C-1C22-45E0-96AC-EAFF20BAD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81" name="Rectangle 3080">
            <a:extLst>
              <a:ext uri="{FF2B5EF4-FFF2-40B4-BE49-F238E27FC236}">
                <a16:creationId xmlns:a16="http://schemas.microsoft.com/office/drawing/2014/main" id="{A1A6B414-1D19-4586-8383-0B3BDE0A20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16" y="543017"/>
            <a:ext cx="11167447"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D514926-4748-394D-3D13-7ADBFEBCB34E}"/>
              </a:ext>
            </a:extLst>
          </p:cNvPr>
          <p:cNvSpPr>
            <a:spLocks noGrp="1"/>
          </p:cNvSpPr>
          <p:nvPr>
            <p:ph type="title"/>
          </p:nvPr>
        </p:nvSpPr>
        <p:spPr>
          <a:xfrm>
            <a:off x="841248" y="764714"/>
            <a:ext cx="3090672" cy="1645920"/>
          </a:xfrm>
        </p:spPr>
        <p:txBody>
          <a:bodyPr vert="horz" lIns="91440" tIns="45720" rIns="91440" bIns="45720" rtlCol="0" anchor="ctr">
            <a:normAutofit/>
          </a:bodyPr>
          <a:lstStyle/>
          <a:p>
            <a:r>
              <a:rPr lang="en-US" sz="2600" kern="1200">
                <a:solidFill>
                  <a:schemeClr val="tx1"/>
                </a:solidFill>
                <a:latin typeface="+mj-lt"/>
                <a:ea typeface="+mj-ea"/>
                <a:cs typeface="+mj-cs"/>
              </a:rPr>
              <a:t>2000</a:t>
            </a:r>
          </a:p>
        </p:txBody>
      </p:sp>
      <p:sp>
        <p:nvSpPr>
          <p:cNvPr id="3083" name="Rectangle 3082">
            <a:extLst>
              <a:ext uri="{FF2B5EF4-FFF2-40B4-BE49-F238E27FC236}">
                <a16:creationId xmlns:a16="http://schemas.microsoft.com/office/drawing/2014/main" id="{8414D3ED-40C9-4391-BEA1-622CE47FB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08" y="1235631"/>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85" name="Rectangle 3084">
            <a:extLst>
              <a:ext uri="{FF2B5EF4-FFF2-40B4-BE49-F238E27FC236}">
                <a16:creationId xmlns:a16="http://schemas.microsoft.com/office/drawing/2014/main" id="{1F7F5575-FC35-4612-B24D-902BC5577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98520" y="1578530"/>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4B48ADD-A24D-AB70-B21E-1088D83C082B}"/>
              </a:ext>
            </a:extLst>
          </p:cNvPr>
          <p:cNvSpPr txBox="1"/>
          <p:nvPr/>
        </p:nvSpPr>
        <p:spPr>
          <a:xfrm>
            <a:off x="4379976" y="764714"/>
            <a:ext cx="710488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u="none" strike="noStrike">
                <a:effectLst/>
                <a:hlinkClick r:id="rId3"/>
              </a:rPr>
              <a:t>Software engineering issues in interactive installation art</a:t>
            </a:r>
            <a:r>
              <a:rPr lang="en-US" b="0" i="0">
                <a:effectLst/>
              </a:rPr>
              <a:t>A Trifonova, L Jaccheri, K Bergaust International Journal of Arts and Technology 1 (1), 43-65</a:t>
            </a:r>
          </a:p>
        </p:txBody>
      </p:sp>
      <p:pic>
        <p:nvPicPr>
          <p:cNvPr id="3" name="Picture 2" descr="A child wearing headphones and a headset&#10;&#10;AI-generated content may be incorrect.">
            <a:extLst>
              <a:ext uri="{FF2B5EF4-FFF2-40B4-BE49-F238E27FC236}">
                <a16:creationId xmlns:a16="http://schemas.microsoft.com/office/drawing/2014/main" id="{D874914E-72AB-A754-9D12-C15412831B9A}"/>
              </a:ext>
            </a:extLst>
          </p:cNvPr>
          <p:cNvPicPr>
            <a:picLocks noChangeAspect="1"/>
          </p:cNvPicPr>
          <p:nvPr/>
        </p:nvPicPr>
        <p:blipFill>
          <a:blip r:embed="rId4">
            <a:extLst>
              <a:ext uri="{28A0092B-C50C-407E-A947-70E740481C1C}">
                <a14:useLocalDpi xmlns:a14="http://schemas.microsoft.com/office/drawing/2010/main" val="0"/>
              </a:ext>
            </a:extLst>
          </a:blip>
          <a:srcRect l="22156" r="536" b="4"/>
          <a:stretch>
            <a:fillRect/>
          </a:stretch>
        </p:blipFill>
        <p:spPr>
          <a:xfrm>
            <a:off x="20" y="2852928"/>
            <a:ext cx="3931900" cy="4005072"/>
          </a:xfrm>
          <a:prstGeom prst="rect">
            <a:avLst/>
          </a:prstGeom>
        </p:spPr>
      </p:pic>
      <p:pic>
        <p:nvPicPr>
          <p:cNvPr id="3074" name="Picture 2" descr="Kjærlighet og computer">
            <a:extLst>
              <a:ext uri="{FF2B5EF4-FFF2-40B4-BE49-F238E27FC236}">
                <a16:creationId xmlns:a16="http://schemas.microsoft.com/office/drawing/2014/main" id="{38385DF3-0FDE-6543-C03C-410100F222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773" r="-1" b="31272"/>
          <a:stretch>
            <a:fillRect/>
          </a:stretch>
        </p:blipFill>
        <p:spPr bwMode="auto">
          <a:xfrm>
            <a:off x="4130040" y="2852928"/>
            <a:ext cx="3931920" cy="40050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person using a camera to listen to a person's ear&#10;&#10;AI-generated content may be incorrect.">
            <a:extLst>
              <a:ext uri="{FF2B5EF4-FFF2-40B4-BE49-F238E27FC236}">
                <a16:creationId xmlns:a16="http://schemas.microsoft.com/office/drawing/2014/main" id="{8335EE4B-EE89-0331-EDDC-8D0479E97934}"/>
              </a:ext>
            </a:extLst>
          </p:cNvPr>
          <p:cNvPicPr>
            <a:picLocks noChangeAspect="1"/>
          </p:cNvPicPr>
          <p:nvPr/>
        </p:nvPicPr>
        <p:blipFill>
          <a:blip r:embed="rId6">
            <a:extLst>
              <a:ext uri="{28A0092B-C50C-407E-A947-70E740481C1C}">
                <a14:useLocalDpi xmlns:a14="http://schemas.microsoft.com/office/drawing/2010/main" val="0"/>
              </a:ext>
            </a:extLst>
          </a:blip>
          <a:srcRect r="-2" b="20547"/>
          <a:stretch>
            <a:fillRect/>
          </a:stretch>
        </p:blipFill>
        <p:spPr>
          <a:xfrm>
            <a:off x="8260080" y="2852928"/>
            <a:ext cx="3931920" cy="4005072"/>
          </a:xfrm>
          <a:prstGeom prst="rect">
            <a:avLst/>
          </a:prstGeom>
        </p:spPr>
      </p:pic>
    </p:spTree>
    <p:extLst>
      <p:ext uri="{BB962C8B-B14F-4D97-AF65-F5344CB8AC3E}">
        <p14:creationId xmlns:p14="http://schemas.microsoft.com/office/powerpoint/2010/main" val="1379201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ED276-0221-DF4B-3EF1-F1B9580B5DBB}"/>
              </a:ext>
            </a:extLst>
          </p:cNvPr>
          <p:cNvSpPr>
            <a:spLocks noGrp="1"/>
          </p:cNvSpPr>
          <p:nvPr>
            <p:ph type="title"/>
          </p:nvPr>
        </p:nvSpPr>
        <p:spPr>
          <a:xfrm>
            <a:off x="1051560" y="4440602"/>
            <a:ext cx="3538728" cy="1645920"/>
          </a:xfrm>
        </p:spPr>
        <p:txBody>
          <a:bodyPr vert="horz" lIns="91440" tIns="45720" rIns="91440" bIns="45720" rtlCol="0" anchor="ctr">
            <a:normAutofit/>
          </a:bodyPr>
          <a:lstStyle/>
          <a:p>
            <a:r>
              <a:rPr lang="en-US" sz="3200" kern="1200">
                <a:solidFill>
                  <a:schemeClr val="tx1"/>
                </a:solidFill>
                <a:latin typeface="+mj-lt"/>
                <a:ea typeface="+mj-ea"/>
                <a:cs typeface="+mj-cs"/>
              </a:rPr>
              <a:t>2010</a:t>
            </a:r>
          </a:p>
        </p:txBody>
      </p:sp>
      <p:pic>
        <p:nvPicPr>
          <p:cNvPr id="3076" name="Picture 4" descr="NTNU_AI-lab-4484 | Trondheim 08.03.2017 : NTNU, Telenor og S… | Flickr">
            <a:extLst>
              <a:ext uri="{FF2B5EF4-FFF2-40B4-BE49-F238E27FC236}">
                <a16:creationId xmlns:a16="http://schemas.microsoft.com/office/drawing/2014/main" id="{0CDD8B57-D13D-BA31-FD96-0BB6AB4508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33" r="17576"/>
          <a:stretch>
            <a:fillRect/>
          </a:stretch>
        </p:blipFill>
        <p:spPr bwMode="auto">
          <a:xfrm>
            <a:off x="6" y="10"/>
            <a:ext cx="4884383" cy="399591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tatiana #rizzante #reply – Letizia Jaccheri">
            <a:extLst>
              <a:ext uri="{FF2B5EF4-FFF2-40B4-BE49-F238E27FC236}">
                <a16:creationId xmlns:a16="http://schemas.microsoft.com/office/drawing/2014/main" id="{FE2C41FB-F037-0B45-4B2E-7E0343C797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1" b="188"/>
          <a:stretch>
            <a:fillRect/>
          </a:stretch>
        </p:blipFill>
        <p:spPr bwMode="auto">
          <a:xfrm>
            <a:off x="5074877" y="10"/>
            <a:ext cx="7117118" cy="39959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467D009-A420-ABDA-5F7B-0C961AE0EBBA}"/>
              </a:ext>
            </a:extLst>
          </p:cNvPr>
          <p:cNvSpPr txBox="1"/>
          <p:nvPr/>
        </p:nvSpPr>
        <p:spPr>
          <a:xfrm>
            <a:off x="5349240" y="4440602"/>
            <a:ext cx="6007608" cy="1645920"/>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b="0" i="0" u="sng">
                <a:effectLst/>
                <a:hlinkClick r:id="rId5"/>
              </a:rPr>
              <a:t>A checklist for integrating student empirical studies with research and teaching goals</a:t>
            </a:r>
            <a:r>
              <a:rPr lang="en-US" b="0" i="0">
                <a:effectLst/>
              </a:rPr>
              <a:t>JC Carver, L Jaccheri, S Morasca, F Shull Empirical Software Engineering 15 (1), 35-59</a:t>
            </a:r>
          </a:p>
        </p:txBody>
      </p:sp>
    </p:spTree>
    <p:extLst>
      <p:ext uri="{BB962C8B-B14F-4D97-AF65-F5344CB8AC3E}">
        <p14:creationId xmlns:p14="http://schemas.microsoft.com/office/powerpoint/2010/main" val="1497262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B4D9C-3524-A6B0-9F5C-6B2F8839CA6D}"/>
              </a:ext>
            </a:extLst>
          </p:cNvPr>
          <p:cNvSpPr>
            <a:spLocks noGrp="1"/>
          </p:cNvSpPr>
          <p:nvPr>
            <p:ph type="title"/>
          </p:nvPr>
        </p:nvSpPr>
        <p:spPr>
          <a:xfrm>
            <a:off x="630936" y="4440365"/>
            <a:ext cx="4245864" cy="1722691"/>
          </a:xfrm>
        </p:spPr>
        <p:txBody>
          <a:bodyPr vert="horz" lIns="91440" tIns="45720" rIns="91440" bIns="45720" rtlCol="0" anchor="ctr">
            <a:normAutofit/>
          </a:bodyPr>
          <a:lstStyle/>
          <a:p>
            <a:r>
              <a:rPr lang="en-US" sz="5400"/>
              <a:t>2020</a:t>
            </a:r>
          </a:p>
        </p:txBody>
      </p:sp>
      <p:sp>
        <p:nvSpPr>
          <p:cNvPr id="13" name="TextBox 12">
            <a:extLst>
              <a:ext uri="{FF2B5EF4-FFF2-40B4-BE49-F238E27FC236}">
                <a16:creationId xmlns:a16="http://schemas.microsoft.com/office/drawing/2014/main" id="{A21360C5-FD64-DC58-E833-2C23CA892EDE}"/>
              </a:ext>
            </a:extLst>
          </p:cNvPr>
          <p:cNvSpPr txBox="1"/>
          <p:nvPr/>
        </p:nvSpPr>
        <p:spPr>
          <a:xfrm>
            <a:off x="5333999" y="4440365"/>
            <a:ext cx="6214871" cy="1722691"/>
          </a:xfrm>
          <a:prstGeom prst="rect">
            <a:avLst/>
          </a:prstGeom>
        </p:spPr>
        <p:txBody>
          <a:bodyPr vert="horz" lIns="91440" tIns="45720" rIns="91440" bIns="45720" rtlCol="0" anchor="ctr">
            <a:normAutofit/>
          </a:bodyPr>
          <a:lstStyle/>
          <a:p>
            <a:pPr>
              <a:lnSpc>
                <a:spcPct val="90000"/>
              </a:lnSpc>
              <a:spcAft>
                <a:spcPts val="600"/>
              </a:spcAft>
            </a:pPr>
            <a:r>
              <a:rPr lang="en-US" sz="1200"/>
              <a:t>Developing software for motivating individuals with intellectual disabilities to do outdoor physical activity, Juan C. Torrado, Ida Wold, Letizia Jaccheri, Susanna Pelagatti, Stefano Chessa, Javier Gomez, Gunnar Hartvigsen, Henriette </a:t>
            </a:r>
            <a:r>
              <a:rPr lang="en-US" sz="1200" err="1"/>
              <a:t>MichalsenAuthors</a:t>
            </a:r>
            <a:r>
              <a:rPr lang="en-US" sz="1200"/>
              <a:t> Info &amp; Claims, ICSE-SEIS '20: Proceedings of the ACM/IEEE 42nd International Conference on Software Engineering: Software Engineering in Society</a:t>
            </a:r>
          </a:p>
          <a:p>
            <a:pPr>
              <a:lnSpc>
                <a:spcPct val="90000"/>
              </a:lnSpc>
              <a:spcAft>
                <a:spcPts val="600"/>
              </a:spcAft>
            </a:pPr>
            <a:r>
              <a:rPr lang="en-US" sz="1200"/>
              <a:t>Women’s Participation in Student Software Development Teams: A Cross-Sectional Study on Role Distribution, CM Cutrupi, L Jaccheri, S Papavlasopoulou, IEEE Transactions on Software Engineering</a:t>
            </a:r>
          </a:p>
          <a:p>
            <a:pPr indent="-228600">
              <a:lnSpc>
                <a:spcPct val="90000"/>
              </a:lnSpc>
              <a:spcAft>
                <a:spcPts val="600"/>
              </a:spcAft>
              <a:buFont typeface="Arial" panose="020B0604020202020204" pitchFamily="34" charset="0"/>
              <a:buChar char="•"/>
            </a:pPr>
            <a:endParaRPr lang="en-US" sz="1200"/>
          </a:p>
        </p:txBody>
      </p:sp>
      <p:sp>
        <p:nvSpPr>
          <p:cNvPr id="10" name="TextBox 9">
            <a:extLst>
              <a:ext uri="{FF2B5EF4-FFF2-40B4-BE49-F238E27FC236}">
                <a16:creationId xmlns:a16="http://schemas.microsoft.com/office/drawing/2014/main" id="{0DC194D8-9940-2CFC-05AB-CA62F948A560}"/>
              </a:ext>
            </a:extLst>
          </p:cNvPr>
          <p:cNvSpPr txBox="1"/>
          <p:nvPr/>
        </p:nvSpPr>
        <p:spPr>
          <a:xfrm>
            <a:off x="6400800" y="2719216"/>
            <a:ext cx="6106742" cy="1645920"/>
          </a:xfrm>
          <a:prstGeom prst="rect">
            <a:avLst/>
          </a:prstGeom>
        </p:spPr>
        <p:txBody>
          <a:bodyPr vert="horz" lIns="91440" tIns="45720" rIns="91440" bIns="45720" rtlCol="0" anchor="ctr">
            <a:normAutofit/>
          </a:bodyPr>
          <a:lstStyle/>
          <a:p>
            <a:pPr>
              <a:lnSpc>
                <a:spcPct val="90000"/>
              </a:lnSpc>
              <a:spcAft>
                <a:spcPts val="600"/>
              </a:spcAft>
            </a:pPr>
            <a:endParaRPr lang="en-US" b="0" i="0">
              <a:effectLst/>
            </a:endParaRPr>
          </a:p>
        </p:txBody>
      </p:sp>
      <p:sp>
        <p:nvSpPr>
          <p:cNvPr id="5" name="AutoShape 2" descr="CEO of Meta and Facebook Mark Zuckerberg, Lauren Sanchez, Amazon founder Jeff Bezos, Google CEO Sundar Pichai and Tesla and SpaceX CEO Elon Musk attend the inauguration ceremony before Donald Trump is sworn in as the 47th US President in the US Capitol Rotunda in Washington, DC, on January 20, 2025. ">
            <a:extLst>
              <a:ext uri="{FF2B5EF4-FFF2-40B4-BE49-F238E27FC236}">
                <a16:creationId xmlns:a16="http://schemas.microsoft.com/office/drawing/2014/main" id="{15C828AF-E7AB-70B8-5947-7FF65C421D4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6" name="AutoShape 4" descr="CEO of Meta and Facebook Mark Zuckerberg, Lauren Sanchez, Amazon founder Jeff Bezos, Google CEO Sundar Pichai and Tesla and SpaceX CEO Elon Musk attend the inauguration ceremony before Donald Trump is sworn in as the 47th US President in the US Capitol Rotunda in Washington, DC, on January 20, 2025. ">
            <a:extLst>
              <a:ext uri="{FF2B5EF4-FFF2-40B4-BE49-F238E27FC236}">
                <a16:creationId xmlns:a16="http://schemas.microsoft.com/office/drawing/2014/main" id="{B5D4128A-BBD9-F68F-3AB6-231430CAC45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3" name="Picture 2" descr="A graph showing the time it took for various social media platforms to reach 100 million users">
            <a:extLst>
              <a:ext uri="{FF2B5EF4-FFF2-40B4-BE49-F238E27FC236}">
                <a16:creationId xmlns:a16="http://schemas.microsoft.com/office/drawing/2014/main" id="{A15236A7-0C58-0C64-0B13-51AE837F83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56628" y="1466491"/>
            <a:ext cx="4169027" cy="237634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A group of people posing for a photo&#10;&#10;AI-generated content may be incorrect.">
            <a:extLst>
              <a:ext uri="{FF2B5EF4-FFF2-40B4-BE49-F238E27FC236}">
                <a16:creationId xmlns:a16="http://schemas.microsoft.com/office/drawing/2014/main" id="{CDE1AFDC-7DAB-A8B1-D102-10C32D2E8E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651" y="440508"/>
            <a:ext cx="7189551" cy="3954253"/>
          </a:xfrm>
          <a:prstGeom prst="rect">
            <a:avLst/>
          </a:prstGeom>
        </p:spPr>
      </p:pic>
    </p:spTree>
    <p:extLst>
      <p:ext uri="{BB962C8B-B14F-4D97-AF65-F5344CB8AC3E}">
        <p14:creationId xmlns:p14="http://schemas.microsoft.com/office/powerpoint/2010/main" val="3232446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sirkel, skjermbilde&#10;&#10;Automatisk generert beskrivelse">
            <a:extLst>
              <a:ext uri="{FF2B5EF4-FFF2-40B4-BE49-F238E27FC236}">
                <a16:creationId xmlns:a16="http://schemas.microsoft.com/office/drawing/2014/main" id="{36796640-1DFC-33C8-3E60-173E40F39F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181" y="0"/>
            <a:ext cx="5557139" cy="5571067"/>
          </a:xfrm>
          <a:prstGeom prst="rect">
            <a:avLst/>
          </a:prstGeom>
        </p:spPr>
      </p:pic>
      <p:sp>
        <p:nvSpPr>
          <p:cNvPr id="4" name="TextBox 3">
            <a:extLst>
              <a:ext uri="{FF2B5EF4-FFF2-40B4-BE49-F238E27FC236}">
                <a16:creationId xmlns:a16="http://schemas.microsoft.com/office/drawing/2014/main" id="{D2874325-805D-7A79-C66B-74169AA89EC6}"/>
              </a:ext>
            </a:extLst>
          </p:cNvPr>
          <p:cNvSpPr txBox="1"/>
          <p:nvPr/>
        </p:nvSpPr>
        <p:spPr>
          <a:xfrm>
            <a:off x="460772" y="5687496"/>
            <a:ext cx="2153841" cy="646331"/>
          </a:xfrm>
          <a:prstGeom prst="rect">
            <a:avLst/>
          </a:prstGeom>
          <a:noFill/>
        </p:spPr>
        <p:txBody>
          <a:bodyPr wrap="square">
            <a:spAutoFit/>
          </a:bodyPr>
          <a:lstStyle/>
          <a:p>
            <a:r>
              <a:rPr lang="it-IT" err="1"/>
              <a:t>Kimberlé</a:t>
            </a:r>
            <a:r>
              <a:rPr lang="it-IT"/>
              <a:t> </a:t>
            </a:r>
            <a:r>
              <a:rPr lang="it-IT" err="1"/>
              <a:t>Crenshaw</a:t>
            </a:r>
            <a:r>
              <a:rPr lang="it-IT"/>
              <a:t> 1989</a:t>
            </a:r>
          </a:p>
        </p:txBody>
      </p:sp>
      <p:sp>
        <p:nvSpPr>
          <p:cNvPr id="5" name="TextBox 4">
            <a:extLst>
              <a:ext uri="{FF2B5EF4-FFF2-40B4-BE49-F238E27FC236}">
                <a16:creationId xmlns:a16="http://schemas.microsoft.com/office/drawing/2014/main" id="{7DABBAE3-9175-9648-1791-1E7850FACA76}"/>
              </a:ext>
            </a:extLst>
          </p:cNvPr>
          <p:cNvSpPr txBox="1"/>
          <p:nvPr/>
        </p:nvSpPr>
        <p:spPr>
          <a:xfrm>
            <a:off x="10737926" y="2400300"/>
            <a:ext cx="615874" cy="369332"/>
          </a:xfrm>
          <a:prstGeom prst="rect">
            <a:avLst/>
          </a:prstGeom>
          <a:noFill/>
        </p:spPr>
        <p:txBody>
          <a:bodyPr wrap="none" rtlCol="0">
            <a:spAutoFit/>
          </a:bodyPr>
          <a:lstStyle/>
          <a:p>
            <a:r>
              <a:rPr lang="nb-NO"/>
              <a:t>Bias </a:t>
            </a:r>
            <a:endParaRPr lang="it-IT"/>
          </a:p>
        </p:txBody>
      </p:sp>
      <p:pic>
        <p:nvPicPr>
          <p:cNvPr id="1026" name="Picture 2" descr="Kimberlé Crenshaw">
            <a:extLst>
              <a:ext uri="{FF2B5EF4-FFF2-40B4-BE49-F238E27FC236}">
                <a16:creationId xmlns:a16="http://schemas.microsoft.com/office/drawing/2014/main" id="{DA5EA968-13FC-0C72-0E07-7DDDBD1E5E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96" y="2400300"/>
            <a:ext cx="2476500"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2A48755-CD91-F395-C70A-064B341027D5}"/>
              </a:ext>
            </a:extLst>
          </p:cNvPr>
          <p:cNvSpPr>
            <a:spLocks noGrp="1"/>
          </p:cNvSpPr>
          <p:nvPr>
            <p:ph type="title" idx="4294967295"/>
          </p:nvPr>
        </p:nvSpPr>
        <p:spPr/>
        <p:txBody>
          <a:bodyPr/>
          <a:lstStyle/>
          <a:p>
            <a:r>
              <a:rPr lang="nb-NO" err="1"/>
              <a:t>Intersectionality</a:t>
            </a:r>
            <a:endParaRPr lang="nb-NO"/>
          </a:p>
        </p:txBody>
      </p:sp>
      <p:sp>
        <p:nvSpPr>
          <p:cNvPr id="7" name="TextBox 6">
            <a:extLst>
              <a:ext uri="{FF2B5EF4-FFF2-40B4-BE49-F238E27FC236}">
                <a16:creationId xmlns:a16="http://schemas.microsoft.com/office/drawing/2014/main" id="{7E0538DC-2190-43D2-C6AE-1D7EEE910DF2}"/>
              </a:ext>
            </a:extLst>
          </p:cNvPr>
          <p:cNvSpPr txBox="1"/>
          <p:nvPr/>
        </p:nvSpPr>
        <p:spPr>
          <a:xfrm>
            <a:off x="5864046" y="5687496"/>
            <a:ext cx="6094428" cy="1384995"/>
          </a:xfrm>
          <a:prstGeom prst="rect">
            <a:avLst/>
          </a:prstGeom>
          <a:noFill/>
        </p:spPr>
        <p:txBody>
          <a:bodyPr wrap="square">
            <a:spAutoFit/>
          </a:bodyPr>
          <a:lstStyle/>
          <a:p>
            <a:pPr marL="171450" indent="-171450">
              <a:buFont typeface="Arial" panose="020B0604020202020204" pitchFamily="34" charset="0"/>
              <a:buChar char="•"/>
            </a:pPr>
            <a:r>
              <a:rPr lang="nb-NO" sz="1100" b="0" i="0">
                <a:solidFill>
                  <a:srgbClr val="222222"/>
                </a:solidFill>
                <a:effectLst/>
                <a:latin typeface="Arial" panose="020B0604020202020204" pitchFamily="34" charset="0"/>
              </a:rPr>
              <a:t>Szlavi, Anna, Marit Fredrikke Hansen, Sandra Helen Husnes, Tayana Uchôa Conte, and Letizia Jaccheri. "Designing for </a:t>
            </a:r>
            <a:r>
              <a:rPr lang="nb-NO" sz="1100" b="0" i="0" err="1">
                <a:solidFill>
                  <a:srgbClr val="222222"/>
                </a:solidFill>
                <a:effectLst/>
                <a:latin typeface="Arial" panose="020B0604020202020204" pitchFamily="34" charset="0"/>
              </a:rPr>
              <a:t>Intersectional</a:t>
            </a:r>
            <a:r>
              <a:rPr lang="nb-NO" sz="1100" b="0" i="0">
                <a:solidFill>
                  <a:srgbClr val="222222"/>
                </a:solidFill>
                <a:effectLst/>
                <a:latin typeface="Arial" panose="020B0604020202020204" pitchFamily="34" charset="0"/>
              </a:rPr>
              <a:t> </a:t>
            </a:r>
            <a:r>
              <a:rPr lang="nb-NO" sz="1100" b="0" i="0" err="1">
                <a:solidFill>
                  <a:srgbClr val="222222"/>
                </a:solidFill>
                <a:effectLst/>
                <a:latin typeface="Arial" panose="020B0604020202020204" pitchFamily="34" charset="0"/>
              </a:rPr>
              <a:t>Inclusion</a:t>
            </a:r>
            <a:r>
              <a:rPr lang="nb-NO" sz="1100" b="0" i="0">
                <a:solidFill>
                  <a:srgbClr val="222222"/>
                </a:solidFill>
                <a:effectLst/>
                <a:latin typeface="Arial" panose="020B0604020202020204" pitchFamily="34" charset="0"/>
              </a:rPr>
              <a:t> in Computing." In </a:t>
            </a:r>
            <a:r>
              <a:rPr lang="nb-NO" sz="1100" b="0" i="1">
                <a:solidFill>
                  <a:srgbClr val="222222"/>
                </a:solidFill>
                <a:effectLst/>
                <a:latin typeface="Arial" panose="020B0604020202020204" pitchFamily="34" charset="0"/>
              </a:rPr>
              <a:t>International Conference on Human-Computer Interaction</a:t>
            </a:r>
            <a:r>
              <a:rPr lang="nb-NO" sz="1100" b="0" i="0">
                <a:solidFill>
                  <a:srgbClr val="222222"/>
                </a:solidFill>
                <a:effectLst/>
                <a:latin typeface="Arial" panose="020B0604020202020204" pitchFamily="34" charset="0"/>
              </a:rPr>
              <a:t>, </a:t>
            </a:r>
            <a:r>
              <a:rPr lang="nb-NO" sz="1100" b="0" i="0" err="1">
                <a:solidFill>
                  <a:srgbClr val="222222"/>
                </a:solidFill>
                <a:effectLst/>
                <a:latin typeface="Arial" panose="020B0604020202020204" pitchFamily="34" charset="0"/>
              </a:rPr>
              <a:t>pp</a:t>
            </a:r>
            <a:r>
              <a:rPr lang="nb-NO" sz="1100" b="0" i="0">
                <a:solidFill>
                  <a:srgbClr val="222222"/>
                </a:solidFill>
                <a:effectLst/>
                <a:latin typeface="Arial" panose="020B0604020202020204" pitchFamily="34" charset="0"/>
              </a:rPr>
              <a:t>. 122-142. </a:t>
            </a:r>
            <a:r>
              <a:rPr lang="nb-NO" sz="1100" b="0" i="0" err="1">
                <a:solidFill>
                  <a:srgbClr val="222222"/>
                </a:solidFill>
                <a:effectLst/>
                <a:latin typeface="Arial" panose="020B0604020202020204" pitchFamily="34" charset="0"/>
              </a:rPr>
              <a:t>Cham</a:t>
            </a:r>
            <a:r>
              <a:rPr lang="nb-NO" sz="1100" b="0" i="0">
                <a:solidFill>
                  <a:srgbClr val="222222"/>
                </a:solidFill>
                <a:effectLst/>
                <a:latin typeface="Arial" panose="020B0604020202020204" pitchFamily="34" charset="0"/>
              </a:rPr>
              <a:t>: Springer Nature </a:t>
            </a:r>
            <a:r>
              <a:rPr lang="nb-NO" sz="1100" b="0" i="0" err="1">
                <a:solidFill>
                  <a:srgbClr val="222222"/>
                </a:solidFill>
                <a:effectLst/>
                <a:latin typeface="Arial" panose="020B0604020202020204" pitchFamily="34" charset="0"/>
              </a:rPr>
              <a:t>Switzerland</a:t>
            </a:r>
            <a:r>
              <a:rPr lang="nb-NO" sz="1100" b="0" i="0">
                <a:solidFill>
                  <a:srgbClr val="222222"/>
                </a:solidFill>
                <a:effectLst/>
                <a:latin typeface="Arial" panose="020B0604020202020204" pitchFamily="34" charset="0"/>
              </a:rPr>
              <a:t>, 2024.</a:t>
            </a:r>
          </a:p>
          <a:p>
            <a:pPr marL="171450" indent="-171450">
              <a:buFont typeface="Arial" panose="020B0604020202020204" pitchFamily="34" charset="0"/>
              <a:buChar char="•"/>
            </a:pPr>
            <a:r>
              <a:rPr lang="nb-NO" sz="1100"/>
              <a:t>Takaoka, Alicia Julia Wilson, Claudia Maria Cutrupi, and Letizia Jaccheri. "</a:t>
            </a:r>
            <a:r>
              <a:rPr lang="nb-NO" sz="1100" err="1"/>
              <a:t>Intersectional</a:t>
            </a:r>
            <a:r>
              <a:rPr lang="nb-NO" sz="1100"/>
              <a:t> Software Engineering as a Field." </a:t>
            </a:r>
            <a:r>
              <a:rPr lang="nb-NO" sz="1100" i="1"/>
              <a:t>Software</a:t>
            </a:r>
            <a:r>
              <a:rPr lang="nb-NO" sz="1100"/>
              <a:t> 4.3 (2025): 18.</a:t>
            </a:r>
            <a:endParaRPr lang="nb-NO" sz="1100" b="0" i="0">
              <a:solidFill>
                <a:srgbClr val="222222"/>
              </a:solidFill>
              <a:effectLst/>
              <a:latin typeface="Arial" panose="020B0604020202020204" pitchFamily="34" charset="0"/>
            </a:endParaRPr>
          </a:p>
          <a:p>
            <a:endParaRPr lang="nb-NO"/>
          </a:p>
        </p:txBody>
      </p:sp>
    </p:spTree>
    <p:extLst>
      <p:ext uri="{BB962C8B-B14F-4D97-AF65-F5344CB8AC3E}">
        <p14:creationId xmlns:p14="http://schemas.microsoft.com/office/powerpoint/2010/main" val="623027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6" name="TextBox 6">
            <a:extLst>
              <a:ext uri="{FF2B5EF4-FFF2-40B4-BE49-F238E27FC236}">
                <a16:creationId xmlns:a16="http://schemas.microsoft.com/office/drawing/2014/main" id="{2BCDB05D-EAEE-7D04-C4A4-61348060C9E3}"/>
              </a:ext>
            </a:extLst>
          </p:cNvPr>
          <p:cNvSpPr txBox="1"/>
          <p:nvPr/>
        </p:nvSpPr>
        <p:spPr>
          <a:xfrm>
            <a:off x="329750" y="654091"/>
            <a:ext cx="5589605" cy="1938992"/>
          </a:xfrm>
          <a:prstGeom prst="rect">
            <a:avLst/>
          </a:prstGeom>
          <a:noFill/>
          <a:ln>
            <a:solidFill>
              <a:schemeClr val="bg1"/>
            </a:solidFill>
          </a:ln>
        </p:spPr>
        <p:txBody>
          <a:bodyPr wrap="square">
            <a:spAutoFit/>
          </a:bodyPr>
          <a:lstStyle/>
          <a:p>
            <a:pPr algn="ctr"/>
            <a:r>
              <a:rPr lang="en-US" sz="6000" b="1">
                <a:latin typeface="Arial"/>
                <a:ea typeface="+mj-ea"/>
                <a:cs typeface="Arial"/>
              </a:rPr>
              <a:t>Software</a:t>
            </a:r>
            <a:r>
              <a:rPr lang="en-US" sz="6000" b="1">
                <a:solidFill>
                  <a:srgbClr val="2D3092"/>
                </a:solidFill>
                <a:latin typeface="Arial"/>
                <a:ea typeface="+mj-ea"/>
                <a:cs typeface="Arial"/>
              </a:rPr>
              <a:t> </a:t>
            </a:r>
            <a:r>
              <a:rPr lang="en-US" sz="6000" b="1">
                <a:latin typeface="Arial"/>
                <a:ea typeface="+mj-ea"/>
                <a:cs typeface="Arial"/>
              </a:rPr>
              <a:t>Engineering</a:t>
            </a:r>
            <a:endParaRPr lang="nb-NO" sz="6000">
              <a:latin typeface="Arial"/>
              <a:cs typeface="Arial"/>
            </a:endParaRPr>
          </a:p>
        </p:txBody>
      </p:sp>
      <p:sp>
        <p:nvSpPr>
          <p:cNvPr id="9" name="TextBox 6">
            <a:extLst>
              <a:ext uri="{FF2B5EF4-FFF2-40B4-BE49-F238E27FC236}">
                <a16:creationId xmlns:a16="http://schemas.microsoft.com/office/drawing/2014/main" id="{8AE307AF-8D4D-A034-2245-CE43190EA5A0}"/>
              </a:ext>
            </a:extLst>
          </p:cNvPr>
          <p:cNvSpPr txBox="1"/>
          <p:nvPr/>
        </p:nvSpPr>
        <p:spPr>
          <a:xfrm>
            <a:off x="6272646" y="1115756"/>
            <a:ext cx="5589605" cy="1015663"/>
          </a:xfrm>
          <a:prstGeom prst="rect">
            <a:avLst/>
          </a:prstGeom>
          <a:noFill/>
          <a:ln>
            <a:solidFill>
              <a:schemeClr val="bg1"/>
            </a:solidFill>
          </a:ln>
        </p:spPr>
        <p:txBody>
          <a:bodyPr wrap="square">
            <a:spAutoFit/>
          </a:bodyPr>
          <a:lstStyle/>
          <a:p>
            <a:pPr algn="ctr"/>
            <a:r>
              <a:rPr lang="en-US" sz="6000" b="1">
                <a:latin typeface="Arial"/>
                <a:ea typeface="+mj-ea"/>
                <a:cs typeface="Arial"/>
              </a:rPr>
              <a:t>Gender</a:t>
            </a:r>
            <a:r>
              <a:rPr lang="en-US" sz="6000">
                <a:latin typeface="Arial"/>
                <a:cs typeface="Arial"/>
              </a:rPr>
              <a:t> </a:t>
            </a:r>
            <a:endParaRPr lang="nb-NO" sz="6000">
              <a:latin typeface="Arial"/>
              <a:cs typeface="Arial"/>
            </a:endParaRPr>
          </a:p>
        </p:txBody>
      </p:sp>
      <p:sp>
        <p:nvSpPr>
          <p:cNvPr id="11" name="CasellaDiTesto 10">
            <a:extLst>
              <a:ext uri="{FF2B5EF4-FFF2-40B4-BE49-F238E27FC236}">
                <a16:creationId xmlns:a16="http://schemas.microsoft.com/office/drawing/2014/main" id="{99E579A8-147E-6EFF-F1ED-5F9C63237109}"/>
              </a:ext>
            </a:extLst>
          </p:cNvPr>
          <p:cNvSpPr txBox="1"/>
          <p:nvPr/>
        </p:nvSpPr>
        <p:spPr>
          <a:xfrm>
            <a:off x="506395" y="3890665"/>
            <a:ext cx="4802285" cy="923330"/>
          </a:xfrm>
          <a:prstGeom prst="rect">
            <a:avLst/>
          </a:prstGeom>
          <a:noFill/>
        </p:spPr>
        <p:txBody>
          <a:bodyPr wrap="square">
            <a:spAutoFit/>
          </a:bodyPr>
          <a:lstStyle/>
          <a:p>
            <a:pPr algn="ctr"/>
            <a:r>
              <a:rPr lang="nb-NO" altLang="nb-NO" sz="1800">
                <a:cs typeface="Calibri" panose="020F0502020204030204" pitchFamily="34" charset="0"/>
              </a:rPr>
              <a:t>Analysis and Design </a:t>
            </a:r>
            <a:r>
              <a:rPr lang="nb-NO" altLang="nb-NO" sz="1800">
                <a:solidFill>
                  <a:srgbClr val="2D3092"/>
                </a:solidFill>
                <a:cs typeface="Calibri" panose="020F0502020204030204" pitchFamily="34" charset="0"/>
              </a:rPr>
              <a:t>|</a:t>
            </a:r>
            <a:r>
              <a:rPr lang="nb-NO" altLang="nb-NO" sz="1800">
                <a:cs typeface="Calibri" panose="020F0502020204030204" pitchFamily="34" charset="0"/>
              </a:rPr>
              <a:t> </a:t>
            </a:r>
            <a:r>
              <a:rPr lang="nb-NO" altLang="nb-NO" sz="1800" err="1">
                <a:cs typeface="Calibri" panose="020F0502020204030204" pitchFamily="34" charset="0"/>
              </a:rPr>
              <a:t>Empirical</a:t>
            </a:r>
            <a:r>
              <a:rPr lang="nb-NO" altLang="nb-NO" sz="1800">
                <a:cs typeface="Calibri" panose="020F0502020204030204" pitchFamily="34" charset="0"/>
              </a:rPr>
              <a:t> software </a:t>
            </a:r>
            <a:r>
              <a:rPr lang="nb-NO" altLang="nb-NO" sz="1800" err="1">
                <a:cs typeface="Calibri" panose="020F0502020204030204" pitchFamily="34" charset="0"/>
              </a:rPr>
              <a:t>engineering</a:t>
            </a:r>
            <a:r>
              <a:rPr lang="nb-NO" altLang="nb-NO">
                <a:cs typeface="Calibri" panose="020F0502020204030204" pitchFamily="34" charset="0"/>
              </a:rPr>
              <a:t> </a:t>
            </a:r>
            <a:r>
              <a:rPr lang="nb-NO" altLang="nb-NO" sz="1800">
                <a:solidFill>
                  <a:srgbClr val="2D3092"/>
                </a:solidFill>
                <a:cs typeface="Calibri" panose="020F0502020204030204" pitchFamily="34" charset="0"/>
              </a:rPr>
              <a:t>|</a:t>
            </a:r>
            <a:r>
              <a:rPr lang="nb-NO" altLang="nb-NO">
                <a:cs typeface="Calibri" panose="020F0502020204030204" pitchFamily="34" charset="0"/>
              </a:rPr>
              <a:t> </a:t>
            </a:r>
            <a:r>
              <a:rPr lang="nb-NO" altLang="nb-NO" sz="1800">
                <a:cs typeface="Calibri" panose="020F0502020204030204" pitchFamily="34" charset="0"/>
              </a:rPr>
              <a:t>Software </a:t>
            </a:r>
            <a:r>
              <a:rPr lang="nb-NO" altLang="nb-NO" sz="1800" err="1">
                <a:cs typeface="Calibri" panose="020F0502020204030204" pitchFamily="34" charset="0"/>
              </a:rPr>
              <a:t>quality</a:t>
            </a:r>
            <a:r>
              <a:rPr lang="nb-NO" altLang="nb-NO">
                <a:cs typeface="Calibri" panose="020F0502020204030204" pitchFamily="34" charset="0"/>
              </a:rPr>
              <a:t> </a:t>
            </a:r>
            <a:r>
              <a:rPr lang="nb-NO" altLang="nb-NO" sz="1800">
                <a:solidFill>
                  <a:srgbClr val="2D3092"/>
                </a:solidFill>
                <a:cs typeface="Calibri" panose="020F0502020204030204" pitchFamily="34" charset="0"/>
              </a:rPr>
              <a:t>|</a:t>
            </a:r>
            <a:r>
              <a:rPr lang="nb-NO" altLang="nb-NO">
                <a:cs typeface="Calibri" panose="020F0502020204030204" pitchFamily="34" charset="0"/>
              </a:rPr>
              <a:t> </a:t>
            </a:r>
            <a:r>
              <a:rPr lang="nb-NO" altLang="nb-NO" sz="1800">
                <a:cs typeface="Calibri" panose="020F0502020204030204" pitchFamily="34" charset="0"/>
              </a:rPr>
              <a:t>Architecture </a:t>
            </a:r>
            <a:r>
              <a:rPr lang="nb-NO" altLang="nb-NO" sz="1800">
                <a:solidFill>
                  <a:srgbClr val="2D3092"/>
                </a:solidFill>
                <a:cs typeface="Calibri" panose="020F0502020204030204" pitchFamily="34" charset="0"/>
              </a:rPr>
              <a:t>| </a:t>
            </a:r>
            <a:r>
              <a:rPr lang="nb-NO" altLang="nb-NO" sz="1800" err="1">
                <a:cs typeface="Calibri" panose="020F0502020204030204" pitchFamily="34" charset="0"/>
              </a:rPr>
              <a:t>Processes</a:t>
            </a:r>
            <a:r>
              <a:rPr lang="nb-NO" altLang="nb-NO" sz="1800">
                <a:cs typeface="Calibri" panose="020F0502020204030204" pitchFamily="34" charset="0"/>
              </a:rPr>
              <a:t> </a:t>
            </a:r>
            <a:r>
              <a:rPr lang="nb-NO" altLang="nb-NO" sz="1800">
                <a:solidFill>
                  <a:srgbClr val="2D3092"/>
                </a:solidFill>
                <a:cs typeface="Calibri" panose="020F0502020204030204" pitchFamily="34" charset="0"/>
              </a:rPr>
              <a:t>|</a:t>
            </a:r>
            <a:r>
              <a:rPr lang="nb-NO" altLang="nb-NO">
                <a:cs typeface="Calibri" panose="020F0502020204030204" pitchFamily="34" charset="0"/>
              </a:rPr>
              <a:t> </a:t>
            </a:r>
            <a:r>
              <a:rPr lang="nb-NO" altLang="nb-NO" sz="1800">
                <a:cs typeface="Calibri" panose="020F0502020204030204" pitchFamily="34" charset="0"/>
              </a:rPr>
              <a:t>AI and SE </a:t>
            </a:r>
            <a:r>
              <a:rPr lang="nb-NO" altLang="nb-NO" sz="1800">
                <a:solidFill>
                  <a:srgbClr val="2D3092"/>
                </a:solidFill>
                <a:cs typeface="Calibri" panose="020F0502020204030204" pitchFamily="34" charset="0"/>
              </a:rPr>
              <a:t>|</a:t>
            </a:r>
            <a:r>
              <a:rPr lang="nb-NO" altLang="nb-NO" sz="1800">
                <a:cs typeface="Calibri" panose="020F0502020204030204" pitchFamily="34" charset="0"/>
              </a:rPr>
              <a:t> Human </a:t>
            </a:r>
            <a:r>
              <a:rPr lang="nb-NO" altLang="nb-NO" sz="1800" err="1">
                <a:cs typeface="Calibri" panose="020F0502020204030204" pitchFamily="34" charset="0"/>
              </a:rPr>
              <a:t>factors</a:t>
            </a:r>
            <a:r>
              <a:rPr lang="nb-NO" altLang="nb-NO" sz="1800">
                <a:cs typeface="Calibri" panose="020F0502020204030204" pitchFamily="34" charset="0"/>
              </a:rPr>
              <a:t> in SE </a:t>
            </a:r>
          </a:p>
        </p:txBody>
      </p:sp>
      <p:sp>
        <p:nvSpPr>
          <p:cNvPr id="13" name="CasellaDiTesto 12">
            <a:extLst>
              <a:ext uri="{FF2B5EF4-FFF2-40B4-BE49-F238E27FC236}">
                <a16:creationId xmlns:a16="http://schemas.microsoft.com/office/drawing/2014/main" id="{C4048C0C-435E-A50E-137D-7AE48E87DF61}"/>
              </a:ext>
            </a:extLst>
          </p:cNvPr>
          <p:cNvSpPr txBox="1"/>
          <p:nvPr/>
        </p:nvSpPr>
        <p:spPr>
          <a:xfrm>
            <a:off x="6546925" y="3901056"/>
            <a:ext cx="5041046" cy="923330"/>
          </a:xfrm>
          <a:prstGeom prst="rect">
            <a:avLst/>
          </a:prstGeom>
          <a:noFill/>
        </p:spPr>
        <p:txBody>
          <a:bodyPr wrap="square">
            <a:spAutoFit/>
          </a:bodyPr>
          <a:lstStyle/>
          <a:p>
            <a:pPr algn="ctr"/>
            <a:r>
              <a:rPr lang="nb-NO" altLang="nb-NO" err="1">
                <a:cs typeface="Calibri" panose="020F0502020204030204" pitchFamily="34" charset="0"/>
              </a:rPr>
              <a:t>Gender</a:t>
            </a:r>
            <a:r>
              <a:rPr lang="nb-NO" altLang="nb-NO">
                <a:cs typeface="Calibri" panose="020F0502020204030204" pitchFamily="34" charset="0"/>
              </a:rPr>
              <a:t> and sex | </a:t>
            </a:r>
            <a:r>
              <a:rPr lang="en-US">
                <a:cs typeface="Calibri" panose="020F0502020204030204" pitchFamily="34" charset="0"/>
              </a:rPr>
              <a:t>Non-binary </a:t>
            </a:r>
            <a:r>
              <a:rPr lang="nb-NO" altLang="nb-NO">
                <a:cs typeface="Calibri" panose="020F0502020204030204" pitchFamily="34" charset="0"/>
              </a:rPr>
              <a:t>| LGBT+ </a:t>
            </a:r>
            <a:r>
              <a:rPr lang="nb-NO" altLang="nb-NO" err="1">
                <a:cs typeface="Calibri" panose="020F0502020204030204" pitchFamily="34" charset="0"/>
              </a:rPr>
              <a:t>rights</a:t>
            </a:r>
            <a:r>
              <a:rPr lang="nb-NO" altLang="nb-NO">
                <a:cs typeface="Calibri" panose="020F0502020204030204" pitchFamily="34" charset="0"/>
              </a:rPr>
              <a:t> | #metoo 2017 |  Same-sex </a:t>
            </a:r>
            <a:r>
              <a:rPr lang="nb-NO" altLang="nb-NO" err="1">
                <a:cs typeface="Calibri" panose="020F0502020204030204" pitchFamily="34" charset="0"/>
              </a:rPr>
              <a:t>marriage</a:t>
            </a:r>
            <a:r>
              <a:rPr lang="nb-NO" altLang="nb-NO">
                <a:cs typeface="Calibri" panose="020F0502020204030204" pitchFamily="34" charset="0"/>
              </a:rPr>
              <a:t> 2001 | </a:t>
            </a:r>
            <a:r>
              <a:rPr lang="nb-NO" altLang="nb-NO" err="1">
                <a:cs typeface="Calibri" panose="020F0502020204030204" pitchFamily="34" charset="0"/>
              </a:rPr>
              <a:t>Intersectionality</a:t>
            </a:r>
            <a:r>
              <a:rPr lang="nb-NO" altLang="nb-NO">
                <a:cs typeface="Calibri" panose="020F0502020204030204" pitchFamily="34" charset="0"/>
              </a:rPr>
              <a:t> – </a:t>
            </a:r>
            <a:r>
              <a:rPr lang="nb-NO" altLang="nb-NO" err="1">
                <a:cs typeface="Calibri" panose="020F0502020204030204" pitchFamily="34" charset="0"/>
              </a:rPr>
              <a:t>triply</a:t>
            </a:r>
            <a:r>
              <a:rPr lang="nb-NO" altLang="nb-NO">
                <a:cs typeface="Calibri" panose="020F0502020204030204" pitchFamily="34" charset="0"/>
              </a:rPr>
              <a:t> | </a:t>
            </a:r>
            <a:r>
              <a:rPr lang="nb-NO" altLang="nb-NO" err="1">
                <a:cs typeface="Calibri" panose="020F0502020204030204" pitchFamily="34" charset="0"/>
              </a:rPr>
              <a:t>feminism</a:t>
            </a:r>
            <a:r>
              <a:rPr lang="nb-NO" altLang="nb-NO">
                <a:cs typeface="Calibri" panose="020F0502020204030204" pitchFamily="34" charset="0"/>
              </a:rPr>
              <a:t>  </a:t>
            </a:r>
          </a:p>
        </p:txBody>
      </p:sp>
    </p:spTree>
    <p:extLst>
      <p:ext uri="{BB962C8B-B14F-4D97-AF65-F5344CB8AC3E}">
        <p14:creationId xmlns:p14="http://schemas.microsoft.com/office/powerpoint/2010/main" val="1085116483"/>
      </p:ext>
    </p:extLst>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2" name="Text Placeholder 1">
            <a:extLst>
              <a:ext uri="{FF2B5EF4-FFF2-40B4-BE49-F238E27FC236}">
                <a16:creationId xmlns:a16="http://schemas.microsoft.com/office/drawing/2014/main" id="{769FBC98-07CA-82CE-BADF-D23F88375704}"/>
              </a:ext>
            </a:extLst>
          </p:cNvPr>
          <p:cNvSpPr txBox="1">
            <a:spLocks/>
          </p:cNvSpPr>
          <p:nvPr/>
        </p:nvSpPr>
        <p:spPr>
          <a:xfrm>
            <a:off x="798871" y="1840783"/>
            <a:ext cx="4497388" cy="317638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a:latin typeface="Calibri" panose="020F0502020204030204" pitchFamily="34" charset="0"/>
                <a:cs typeface="Calibri" panose="020F0502020204030204" pitchFamily="34" charset="0"/>
              </a:rPr>
              <a:t>2012: 17%</a:t>
            </a:r>
            <a:endParaRPr lang="en-US">
              <a:latin typeface="Calibri" panose="020F0502020204030204" pitchFamily="34" charset="0"/>
              <a:cs typeface="Calibri" panose="020F0502020204030204" pitchFamily="34" charset="0"/>
            </a:endParaRPr>
          </a:p>
          <a:p>
            <a:pPr indent="0"/>
            <a:endParaRPr lang="en-US" sz="540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US" sz="5400">
                <a:latin typeface="Calibri" panose="020F0502020204030204" pitchFamily="34" charset="0"/>
                <a:cs typeface="Calibri" panose="020F0502020204030204" pitchFamily="34" charset="0"/>
              </a:rPr>
              <a:t>2023: 19,4%</a:t>
            </a:r>
          </a:p>
          <a:p>
            <a:pPr marL="0" indent="0">
              <a:buFont typeface="Arial" panose="020B0604020202020204" pitchFamily="34" charset="0"/>
              <a:buNone/>
            </a:pPr>
            <a:r>
              <a:rPr lang="en-US" sz="5400">
                <a:latin typeface="Calibri" panose="020F0502020204030204" pitchFamily="34" charset="0"/>
                <a:cs typeface="Calibri" panose="020F0502020204030204" pitchFamily="34" charset="0"/>
              </a:rPr>
              <a:t>		</a:t>
            </a:r>
          </a:p>
        </p:txBody>
      </p:sp>
      <p:pic>
        <p:nvPicPr>
          <p:cNvPr id="4" name="Picture 2">
            <a:extLst>
              <a:ext uri="{FF2B5EF4-FFF2-40B4-BE49-F238E27FC236}">
                <a16:creationId xmlns:a16="http://schemas.microsoft.com/office/drawing/2014/main" id="{B55CAA79-446F-90BC-0852-7EE5D99F5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677" y="1385191"/>
            <a:ext cx="5441410" cy="36231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BCE784C-5D91-DDC7-1DE2-9DA6B7B01251}"/>
              </a:ext>
            </a:extLst>
          </p:cNvPr>
          <p:cNvSpPr txBox="1"/>
          <p:nvPr/>
        </p:nvSpPr>
        <p:spPr>
          <a:xfrm>
            <a:off x="798871" y="5967663"/>
            <a:ext cx="5246308" cy="369332"/>
          </a:xfrm>
          <a:prstGeom prst="rect">
            <a:avLst/>
          </a:prstGeom>
          <a:noFill/>
        </p:spPr>
        <p:txBody>
          <a:bodyPr wrap="none" rtlCol="0">
            <a:spAutoFit/>
          </a:bodyPr>
          <a:lstStyle/>
          <a:p>
            <a:r>
              <a:rPr lang="nb-NO" err="1"/>
              <a:t>Which</a:t>
            </a:r>
            <a:r>
              <a:rPr lang="nb-NO"/>
              <a:t> </a:t>
            </a:r>
            <a:r>
              <a:rPr lang="nb-NO" err="1"/>
              <a:t>are</a:t>
            </a:r>
            <a:r>
              <a:rPr lang="nb-NO"/>
              <a:t> the </a:t>
            </a:r>
            <a:r>
              <a:rPr lang="nb-NO" err="1"/>
              <a:t>numbers</a:t>
            </a:r>
            <a:r>
              <a:rPr lang="nb-NO"/>
              <a:t> for </a:t>
            </a:r>
            <a:r>
              <a:rPr lang="nb-NO" err="1"/>
              <a:t>your</a:t>
            </a:r>
            <a:r>
              <a:rPr lang="nb-NO"/>
              <a:t> stakeholder group? </a:t>
            </a:r>
            <a:endParaRPr lang="it-IT"/>
          </a:p>
        </p:txBody>
      </p:sp>
      <p:sp>
        <p:nvSpPr>
          <p:cNvPr id="5" name="Title 4">
            <a:extLst>
              <a:ext uri="{FF2B5EF4-FFF2-40B4-BE49-F238E27FC236}">
                <a16:creationId xmlns:a16="http://schemas.microsoft.com/office/drawing/2014/main" id="{21C6462F-8C5D-B8C1-036A-D967BA9A8376}"/>
              </a:ext>
            </a:extLst>
          </p:cNvPr>
          <p:cNvSpPr>
            <a:spLocks noGrp="1"/>
          </p:cNvSpPr>
          <p:nvPr>
            <p:ph type="title"/>
          </p:nvPr>
        </p:nvSpPr>
        <p:spPr/>
        <p:txBody>
          <a:bodyPr/>
          <a:lstStyle/>
          <a:p>
            <a:r>
              <a:rPr lang="nb-NO" err="1"/>
              <a:t>Women</a:t>
            </a:r>
            <a:r>
              <a:rPr lang="nb-NO"/>
              <a:t> in ICT</a:t>
            </a:r>
          </a:p>
        </p:txBody>
      </p:sp>
    </p:spTree>
    <p:extLst>
      <p:ext uri="{BB962C8B-B14F-4D97-AF65-F5344CB8AC3E}">
        <p14:creationId xmlns:p14="http://schemas.microsoft.com/office/powerpoint/2010/main" val="423064381"/>
      </p:ext>
    </p:extLst>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3" name="Picture 2" descr="The developers — the forgotten of agility | by Yoan Thirion | Medium">
            <a:extLst>
              <a:ext uri="{FF2B5EF4-FFF2-40B4-BE49-F238E27FC236}">
                <a16:creationId xmlns:a16="http://schemas.microsoft.com/office/drawing/2014/main" id="{ED7CB194-CA84-CB06-F640-073C650B0A2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93927" y="692727"/>
            <a:ext cx="11004146" cy="587332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6F41222-7031-11A6-C4DA-84F8F7C9AA80}"/>
              </a:ext>
            </a:extLst>
          </p:cNvPr>
          <p:cNvSpPr txBox="1"/>
          <p:nvPr/>
        </p:nvSpPr>
        <p:spPr>
          <a:xfrm>
            <a:off x="2663306" y="2222879"/>
            <a:ext cx="7093816" cy="1983467"/>
          </a:xfrm>
          <a:prstGeom prst="rect">
            <a:avLst/>
          </a:prstGeom>
          <a:noFill/>
          <a:ln>
            <a:noFill/>
          </a:ln>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algn="ctr">
              <a:lnSpc>
                <a:spcPct val="90000"/>
              </a:lnSpc>
              <a:spcAft>
                <a:spcPts val="600"/>
              </a:spcAft>
              <a:buClr>
                <a:schemeClr val="lt1"/>
              </a:buClr>
              <a:buSzPts val="3600"/>
            </a:pPr>
            <a:r>
              <a:rPr lang="en-US" sz="7200" b="1" i="0" u="none" strike="noStrike" cap="none">
                <a:solidFill>
                  <a:srgbClr val="C1272D"/>
                </a:solidFill>
                <a:latin typeface="Bebas Neue"/>
                <a:ea typeface="Bebas Neue"/>
                <a:cs typeface="Bebas Neue"/>
                <a:sym typeface="Bebas Neue"/>
              </a:rPr>
              <a:t>17 MEN</a:t>
            </a:r>
            <a:r>
              <a:rPr lang="en-US" sz="7200" b="1" i="0" u="none" strike="noStrike" cap="none">
                <a:solidFill>
                  <a:schemeClr val="lt1"/>
                </a:solidFill>
                <a:latin typeface="Bebas Neue"/>
                <a:ea typeface="Bebas Neue"/>
                <a:cs typeface="Bebas Neue"/>
                <a:sym typeface="Bebas Neue"/>
              </a:rPr>
              <a:t> </a:t>
            </a:r>
            <a:r>
              <a:rPr lang="en-US" sz="7200" b="1" i="0" u="none" strike="noStrike" cap="none">
                <a:latin typeface="Bebas Neue"/>
                <a:ea typeface="Bebas Neue"/>
                <a:cs typeface="Bebas Neue"/>
                <a:sym typeface="Bebas Neue"/>
              </a:rPr>
              <a:t>CREATED</a:t>
            </a:r>
          </a:p>
          <a:p>
            <a:pPr algn="ctr">
              <a:lnSpc>
                <a:spcPct val="90000"/>
              </a:lnSpc>
              <a:spcAft>
                <a:spcPts val="600"/>
              </a:spcAft>
              <a:buClr>
                <a:schemeClr val="lt1"/>
              </a:buClr>
              <a:buSzPts val="3600"/>
            </a:pPr>
            <a:r>
              <a:rPr lang="en-US" sz="7200" b="1" i="0" u="none" strike="noStrike" cap="none">
                <a:latin typeface="Bebas Neue"/>
                <a:ea typeface="Bebas Neue"/>
                <a:cs typeface="Bebas Neue"/>
                <a:sym typeface="Bebas Neue"/>
              </a:rPr>
              <a:t>THE AGILE MANIFESTO</a:t>
            </a:r>
            <a:endParaRPr lang="en-US" sz="7200" b="1" i="0" u="none" strike="noStrike" cap="none">
              <a:latin typeface="Bebas Neue"/>
              <a:ea typeface="Bebas Neue"/>
              <a:cs typeface="Bebas Neue"/>
            </a:endParaRPr>
          </a:p>
        </p:txBody>
      </p:sp>
    </p:spTree>
    <p:extLst>
      <p:ext uri="{BB962C8B-B14F-4D97-AF65-F5344CB8AC3E}">
        <p14:creationId xmlns:p14="http://schemas.microsoft.com/office/powerpoint/2010/main" val="57553705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0" presetClass="entr" presetSubtype="0" fill="hold" grpId="0" nodeType="withEffect">
                                  <p:stCondLst>
                                    <p:cond delay="50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4" name="Google Shape;1004;p89"/>
          <p:cNvSpPr txBox="1">
            <a:spLocks noGrp="1"/>
          </p:cNvSpPr>
          <p:nvPr>
            <p:ph type="subTitle" idx="1"/>
          </p:nvPr>
        </p:nvSpPr>
        <p:spPr>
          <a:xfrm>
            <a:off x="1084881" y="2412762"/>
            <a:ext cx="2108264" cy="413200"/>
          </a:xfrm>
          <a:prstGeom prst="rect">
            <a:avLst/>
          </a:prstGeom>
        </p:spPr>
        <p:txBody>
          <a:bodyPr spcFirstLastPara="1" vert="horz" wrap="square" lIns="121900" tIns="121900" rIns="121900" bIns="121900" rtlCol="0" anchor="ctr" anchorCtr="0">
            <a:noAutofit/>
          </a:bodyPr>
          <a:lstStyle/>
          <a:p>
            <a:pPr marL="0" indent="0"/>
            <a:r>
              <a:rPr lang="en">
                <a:solidFill>
                  <a:srgbClr val="FF0000"/>
                </a:solidFill>
                <a:latin typeface="Abadi Extra Light" panose="020F0502020204030204" pitchFamily="34" charset="0"/>
              </a:rPr>
              <a:t>S</a:t>
            </a:r>
            <a:r>
              <a:rPr lang="en">
                <a:latin typeface="Abadi Extra Light" panose="020F0502020204030204" pitchFamily="34" charset="0"/>
              </a:rPr>
              <a:t>tereotypes</a:t>
            </a:r>
            <a:endParaRPr>
              <a:latin typeface="Abadi Extra Light" panose="020F0502020204030204" pitchFamily="34" charset="0"/>
            </a:endParaRPr>
          </a:p>
        </p:txBody>
      </p:sp>
      <p:sp>
        <p:nvSpPr>
          <p:cNvPr id="1006" name="Google Shape;1006;p89"/>
          <p:cNvSpPr txBox="1">
            <a:spLocks noGrp="1"/>
          </p:cNvSpPr>
          <p:nvPr>
            <p:ph type="subTitle" idx="2"/>
          </p:nvPr>
        </p:nvSpPr>
        <p:spPr>
          <a:xfrm>
            <a:off x="557939" y="4907724"/>
            <a:ext cx="2635206" cy="413200"/>
          </a:xfrm>
          <a:prstGeom prst="rect">
            <a:avLst/>
          </a:prstGeom>
        </p:spPr>
        <p:txBody>
          <a:bodyPr spcFirstLastPara="1" vert="horz" wrap="square" lIns="121900" tIns="121900" rIns="121900" bIns="121900" rtlCol="0" anchor="ctr" anchorCtr="0">
            <a:noAutofit/>
          </a:bodyPr>
          <a:lstStyle/>
          <a:p>
            <a:pPr marL="0" indent="0"/>
            <a:r>
              <a:rPr lang="en" sz="2933" b="1">
                <a:solidFill>
                  <a:srgbClr val="FF0000"/>
                </a:solidFill>
                <a:latin typeface="Abadi Extra Light" panose="020F0502020204030204" pitchFamily="34" charset="0"/>
                <a:ea typeface="Bebas Neue"/>
                <a:cs typeface="Bebas Neue"/>
                <a:sym typeface="Bebas Neue"/>
              </a:rPr>
              <a:t>S</a:t>
            </a:r>
            <a:r>
              <a:rPr lang="en" sz="2933" b="1">
                <a:latin typeface="Abadi Extra Light" panose="020F0502020204030204" pitchFamily="34" charset="0"/>
                <a:ea typeface="Bebas Neue"/>
                <a:cs typeface="Bebas Neue"/>
                <a:sym typeface="Bebas Neue"/>
              </a:rPr>
              <a:t>ocial expectations</a:t>
            </a:r>
            <a:endParaRPr sz="2933" b="1">
              <a:latin typeface="Abadi Extra Light" panose="020F0502020204030204" pitchFamily="34" charset="0"/>
              <a:ea typeface="Bebas Neue"/>
              <a:cs typeface="Bebas Neue"/>
              <a:sym typeface="Bebas Neue"/>
            </a:endParaRPr>
          </a:p>
        </p:txBody>
      </p:sp>
      <p:sp>
        <p:nvSpPr>
          <p:cNvPr id="1008" name="Google Shape;1008;p89"/>
          <p:cNvSpPr txBox="1">
            <a:spLocks noGrp="1"/>
          </p:cNvSpPr>
          <p:nvPr>
            <p:ph type="subTitle" idx="3"/>
          </p:nvPr>
        </p:nvSpPr>
        <p:spPr>
          <a:xfrm>
            <a:off x="8808914" y="2412762"/>
            <a:ext cx="3155777" cy="413200"/>
          </a:xfrm>
          <a:prstGeom prst="rect">
            <a:avLst/>
          </a:prstGeom>
        </p:spPr>
        <p:txBody>
          <a:bodyPr spcFirstLastPara="1" vert="horz" wrap="square" lIns="121900" tIns="121900" rIns="121900" bIns="121900" rtlCol="0" anchor="ctr" anchorCtr="0">
            <a:noAutofit/>
          </a:bodyPr>
          <a:lstStyle/>
          <a:p>
            <a:pPr marL="0" indent="0"/>
            <a:r>
              <a:rPr lang="en">
                <a:solidFill>
                  <a:srgbClr val="FF0000"/>
                </a:solidFill>
                <a:latin typeface="Abadi Extra Light" panose="020F0502020204030204" pitchFamily="34" charset="0"/>
              </a:rPr>
              <a:t>I</a:t>
            </a:r>
            <a:r>
              <a:rPr lang="en">
                <a:latin typeface="Abadi Extra Light" panose="020F0502020204030204" pitchFamily="34" charset="0"/>
              </a:rPr>
              <a:t>nsufficient Knowledge of jobs</a:t>
            </a:r>
            <a:endParaRPr>
              <a:latin typeface="Abadi Extra Light" panose="020F0502020204030204" pitchFamily="34" charset="0"/>
            </a:endParaRPr>
          </a:p>
        </p:txBody>
      </p:sp>
      <p:sp>
        <p:nvSpPr>
          <p:cNvPr id="1010" name="Google Shape;1010;p89"/>
          <p:cNvSpPr txBox="1">
            <a:spLocks noGrp="1"/>
          </p:cNvSpPr>
          <p:nvPr>
            <p:ph type="subTitle" idx="4"/>
          </p:nvPr>
        </p:nvSpPr>
        <p:spPr>
          <a:xfrm>
            <a:off x="8782880" y="4336337"/>
            <a:ext cx="2779447" cy="984587"/>
          </a:xfrm>
          <a:prstGeom prst="rect">
            <a:avLst/>
          </a:prstGeom>
        </p:spPr>
        <p:txBody>
          <a:bodyPr spcFirstLastPara="1" vert="horz" wrap="square" lIns="121900" tIns="121900" rIns="121900" bIns="121900" rtlCol="0" anchor="ctr" anchorCtr="0">
            <a:noAutofit/>
          </a:bodyPr>
          <a:lstStyle/>
          <a:p>
            <a:pPr marL="0" indent="0"/>
            <a:r>
              <a:rPr lang="en" sz="2933" b="1">
                <a:solidFill>
                  <a:srgbClr val="FF0000"/>
                </a:solidFill>
                <a:latin typeface="Abadi Extra Light" panose="020F0502020204030204" pitchFamily="34" charset="0"/>
                <a:ea typeface="Bebas Neue"/>
                <a:cs typeface="Bebas Neue"/>
                <a:sym typeface="Bebas Neue"/>
              </a:rPr>
              <a:t>J</a:t>
            </a:r>
            <a:r>
              <a:rPr lang="en" sz="2933" b="1">
                <a:latin typeface="Abadi Extra Light" panose="020F0502020204030204" pitchFamily="34" charset="0"/>
                <a:ea typeface="Bebas Neue"/>
                <a:cs typeface="Bebas Neue"/>
                <a:sym typeface="Bebas Neue"/>
              </a:rPr>
              <a:t>ob adv oriented towards men</a:t>
            </a:r>
            <a:endParaRPr sz="2933" b="1">
              <a:latin typeface="Abadi Extra Light" panose="020F0502020204030204" pitchFamily="34" charset="0"/>
              <a:ea typeface="Bebas Neue"/>
              <a:cs typeface="Bebas Neue"/>
              <a:sym typeface="Bebas Neue"/>
            </a:endParaRPr>
          </a:p>
        </p:txBody>
      </p:sp>
      <p:sp>
        <p:nvSpPr>
          <p:cNvPr id="1003" name="Google Shape;1003;p89"/>
          <p:cNvSpPr txBox="1">
            <a:spLocks noGrp="1"/>
          </p:cNvSpPr>
          <p:nvPr>
            <p:ph type="title"/>
          </p:nvPr>
        </p:nvSpPr>
        <p:spPr>
          <a:prstGeom prst="rect">
            <a:avLst/>
          </a:prstGeom>
        </p:spPr>
        <p:txBody>
          <a:bodyPr spcFirstLastPara="1" vert="horz" wrap="square" lIns="121900" tIns="121900" rIns="121900" bIns="121900" rtlCol="0" anchor="ctr" anchorCtr="0">
            <a:noAutofit/>
          </a:bodyPr>
          <a:lstStyle/>
          <a:p>
            <a:r>
              <a:rPr lang="en" sz="8800">
                <a:latin typeface="Arial" panose="020B0604020202020204" pitchFamily="34" charset="0"/>
                <a:cs typeface="Arial" panose="020B0604020202020204" pitchFamily="34" charset="0"/>
              </a:rPr>
              <a:t>Why?</a:t>
            </a:r>
            <a:endParaRPr sz="8800">
              <a:latin typeface="Arial" panose="020B0604020202020204" pitchFamily="34" charset="0"/>
              <a:cs typeface="Arial" panose="020B0604020202020204" pitchFamily="34" charset="0"/>
            </a:endParaRPr>
          </a:p>
        </p:txBody>
      </p:sp>
      <p:sp>
        <p:nvSpPr>
          <p:cNvPr id="1017" name="Google Shape;1017;p89"/>
          <p:cNvSpPr/>
          <p:nvPr/>
        </p:nvSpPr>
        <p:spPr>
          <a:xfrm>
            <a:off x="3554952" y="5080124"/>
            <a:ext cx="240800" cy="240800"/>
          </a:xfrm>
          <a:prstGeom prst="rect">
            <a:avLst/>
          </a:prstGeom>
          <a:solidFill>
            <a:schemeClr val="lt1"/>
          </a:solidFill>
          <a:ln>
            <a:noFill/>
          </a:ln>
        </p:spPr>
        <p:txBody>
          <a:bodyPr spcFirstLastPara="1" wrap="square" lIns="121900" tIns="121900" rIns="121900" bIns="121900" anchor="ctr" anchorCtr="0">
            <a:noAutofit/>
          </a:bodyPr>
          <a:lstStyle/>
          <a:p>
            <a:endParaRPr sz="2400">
              <a:latin typeface="Abadi Extra Light" panose="020F0502020204030204"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4"/>
                                        </p:tgtEl>
                                        <p:attrNameLst>
                                          <p:attrName>style.visibility</p:attrName>
                                        </p:attrNameLst>
                                      </p:cBhvr>
                                      <p:to>
                                        <p:strVal val="visible"/>
                                      </p:to>
                                    </p:set>
                                    <p:animEffect transition="in" filter="fade">
                                      <p:cBhvr>
                                        <p:cTn id="7" dur="1000"/>
                                        <p:tgtEl>
                                          <p:spTgt spid="1004"/>
                                        </p:tgtEl>
                                      </p:cBhvr>
                                    </p:animEffect>
                                  </p:childTnLst>
                                </p:cTn>
                              </p:par>
                              <p:par>
                                <p:cTn id="8" presetID="10" presetClass="entr" presetSubtype="0" fill="hold" nodeType="withEffect">
                                  <p:stCondLst>
                                    <p:cond delay="0"/>
                                  </p:stCondLst>
                                  <p:childTnLst>
                                    <p:set>
                                      <p:cBhvr>
                                        <p:cTn id="9" dur="1" fill="hold">
                                          <p:stCondLst>
                                            <p:cond delay="0"/>
                                          </p:stCondLst>
                                        </p:cTn>
                                        <p:tgtEl>
                                          <p:spTgt spid="1006"/>
                                        </p:tgtEl>
                                        <p:attrNameLst>
                                          <p:attrName>style.visibility</p:attrName>
                                        </p:attrNameLst>
                                      </p:cBhvr>
                                      <p:to>
                                        <p:strVal val="visible"/>
                                      </p:to>
                                    </p:set>
                                    <p:animEffect transition="in" filter="fade">
                                      <p:cBhvr>
                                        <p:cTn id="10" dur="1000"/>
                                        <p:tgtEl>
                                          <p:spTgt spid="1006"/>
                                        </p:tgtEl>
                                      </p:cBhvr>
                                    </p:animEffect>
                                  </p:childTnLst>
                                </p:cTn>
                              </p:par>
                              <p:par>
                                <p:cTn id="11" presetID="10" presetClass="entr" presetSubtype="0" fill="hold" nodeType="withEffect">
                                  <p:stCondLst>
                                    <p:cond delay="0"/>
                                  </p:stCondLst>
                                  <p:childTnLst>
                                    <p:set>
                                      <p:cBhvr>
                                        <p:cTn id="12" dur="1" fill="hold">
                                          <p:stCondLst>
                                            <p:cond delay="0"/>
                                          </p:stCondLst>
                                        </p:cTn>
                                        <p:tgtEl>
                                          <p:spTgt spid="1008"/>
                                        </p:tgtEl>
                                        <p:attrNameLst>
                                          <p:attrName>style.visibility</p:attrName>
                                        </p:attrNameLst>
                                      </p:cBhvr>
                                      <p:to>
                                        <p:strVal val="visible"/>
                                      </p:to>
                                    </p:set>
                                    <p:animEffect transition="in" filter="fade">
                                      <p:cBhvr>
                                        <p:cTn id="13" dur="1000"/>
                                        <p:tgtEl>
                                          <p:spTgt spid="1008"/>
                                        </p:tgtEl>
                                      </p:cBhvr>
                                    </p:animEffect>
                                  </p:childTnLst>
                                </p:cTn>
                              </p:par>
                              <p:par>
                                <p:cTn id="14" presetID="10" presetClass="entr" presetSubtype="0" fill="hold" nodeType="withEffect">
                                  <p:stCondLst>
                                    <p:cond delay="0"/>
                                  </p:stCondLst>
                                  <p:childTnLst>
                                    <p:set>
                                      <p:cBhvr>
                                        <p:cTn id="15" dur="1" fill="hold">
                                          <p:stCondLst>
                                            <p:cond delay="0"/>
                                          </p:stCondLst>
                                        </p:cTn>
                                        <p:tgtEl>
                                          <p:spTgt spid="1010"/>
                                        </p:tgtEl>
                                        <p:attrNameLst>
                                          <p:attrName>style.visibility</p:attrName>
                                        </p:attrNameLst>
                                      </p:cBhvr>
                                      <p:to>
                                        <p:strVal val="visible"/>
                                      </p:to>
                                    </p:set>
                                    <p:animEffect transition="in" filter="fade">
                                      <p:cBhvr>
                                        <p:cTn id="16" dur="1000"/>
                                        <p:tgtEl>
                                          <p:spTgt spid="1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4" name="Google Shape;1004;p89"/>
          <p:cNvSpPr txBox="1">
            <a:spLocks noGrp="1"/>
          </p:cNvSpPr>
          <p:nvPr>
            <p:ph type="subTitle" idx="1"/>
          </p:nvPr>
        </p:nvSpPr>
        <p:spPr>
          <a:xfrm>
            <a:off x="1084881" y="2386739"/>
            <a:ext cx="2820692" cy="439223"/>
          </a:xfrm>
          <a:prstGeom prst="rect">
            <a:avLst/>
          </a:prstGeom>
        </p:spPr>
        <p:txBody>
          <a:bodyPr spcFirstLastPara="1" vert="horz" wrap="square" lIns="121900" tIns="121900" rIns="121900" bIns="121900" rtlCol="0" anchor="ctr" anchorCtr="0">
            <a:noAutofit/>
          </a:bodyPr>
          <a:lstStyle/>
          <a:p>
            <a:pPr marL="0" indent="0"/>
            <a:r>
              <a:rPr lang="en" sz="4000">
                <a:solidFill>
                  <a:srgbClr val="FF0000"/>
                </a:solidFill>
              </a:rPr>
              <a:t>I</a:t>
            </a:r>
            <a:r>
              <a:rPr lang="en" sz="4000"/>
              <a:t>nformation</a:t>
            </a:r>
            <a:endParaRPr sz="4000"/>
          </a:p>
        </p:txBody>
      </p:sp>
      <p:sp>
        <p:nvSpPr>
          <p:cNvPr id="1006" name="Google Shape;1006;p89"/>
          <p:cNvSpPr txBox="1">
            <a:spLocks noGrp="1"/>
          </p:cNvSpPr>
          <p:nvPr>
            <p:ph type="subTitle" idx="2"/>
          </p:nvPr>
        </p:nvSpPr>
        <p:spPr>
          <a:xfrm>
            <a:off x="330045" y="4609203"/>
            <a:ext cx="3525699" cy="439223"/>
          </a:xfrm>
          <a:prstGeom prst="rect">
            <a:avLst/>
          </a:prstGeom>
        </p:spPr>
        <p:txBody>
          <a:bodyPr spcFirstLastPara="1" vert="horz" wrap="square" lIns="121900" tIns="121900" rIns="121900" bIns="121900" rtlCol="0" anchor="ctr" anchorCtr="0">
            <a:noAutofit/>
          </a:bodyPr>
          <a:lstStyle/>
          <a:p>
            <a:pPr marL="0" indent="0"/>
            <a:r>
              <a:rPr lang="en" sz="4000" b="1">
                <a:solidFill>
                  <a:srgbClr val="FF0000"/>
                </a:solidFill>
                <a:latin typeface="Bebas Neue"/>
                <a:ea typeface="Bebas Neue"/>
                <a:cs typeface="Bebas Neue"/>
                <a:sym typeface="Bebas Neue"/>
              </a:rPr>
              <a:t>M</a:t>
            </a:r>
            <a:r>
              <a:rPr lang="en" sz="4000" b="1">
                <a:latin typeface="Bebas Neue"/>
                <a:ea typeface="Bebas Neue"/>
                <a:cs typeface="Bebas Neue"/>
                <a:sym typeface="Bebas Neue"/>
              </a:rPr>
              <a:t>entoring</a:t>
            </a:r>
            <a:endParaRPr sz="4000" b="1">
              <a:latin typeface="Bebas Neue"/>
              <a:ea typeface="Bebas Neue"/>
              <a:cs typeface="Bebas Neue"/>
              <a:sym typeface="Bebas Neue"/>
            </a:endParaRPr>
          </a:p>
        </p:txBody>
      </p:sp>
      <p:sp>
        <p:nvSpPr>
          <p:cNvPr id="1008" name="Google Shape;1008;p89"/>
          <p:cNvSpPr txBox="1">
            <a:spLocks noGrp="1"/>
          </p:cNvSpPr>
          <p:nvPr>
            <p:ph type="subTitle" idx="3"/>
          </p:nvPr>
        </p:nvSpPr>
        <p:spPr>
          <a:xfrm>
            <a:off x="7108738" y="2386739"/>
            <a:ext cx="4222182" cy="439223"/>
          </a:xfrm>
          <a:prstGeom prst="rect">
            <a:avLst/>
          </a:prstGeom>
        </p:spPr>
        <p:txBody>
          <a:bodyPr spcFirstLastPara="1" vert="horz" wrap="square" lIns="121900" tIns="121900" rIns="121900" bIns="121900" rtlCol="0" anchor="ctr" anchorCtr="0">
            <a:noAutofit/>
          </a:bodyPr>
          <a:lstStyle/>
          <a:p>
            <a:pPr marL="0" indent="0"/>
            <a:r>
              <a:rPr lang="en" sz="4000">
                <a:solidFill>
                  <a:srgbClr val="FF0000"/>
                </a:solidFill>
              </a:rPr>
              <a:t>N</a:t>
            </a:r>
            <a:r>
              <a:rPr lang="en" sz="4000"/>
              <a:t>etwork</a:t>
            </a:r>
            <a:endParaRPr sz="4000"/>
          </a:p>
        </p:txBody>
      </p:sp>
      <p:sp>
        <p:nvSpPr>
          <p:cNvPr id="1010" name="Google Shape;1010;p89"/>
          <p:cNvSpPr txBox="1">
            <a:spLocks noGrp="1"/>
          </p:cNvSpPr>
          <p:nvPr>
            <p:ph type="subTitle" idx="4"/>
          </p:nvPr>
        </p:nvSpPr>
        <p:spPr>
          <a:xfrm>
            <a:off x="7839547" y="4305518"/>
            <a:ext cx="3718682" cy="1046595"/>
          </a:xfrm>
          <a:prstGeom prst="rect">
            <a:avLst/>
          </a:prstGeom>
        </p:spPr>
        <p:txBody>
          <a:bodyPr spcFirstLastPara="1" vert="horz" wrap="square" lIns="121900" tIns="121900" rIns="121900" bIns="121900" rtlCol="0" anchor="ctr" anchorCtr="0">
            <a:noAutofit/>
          </a:bodyPr>
          <a:lstStyle/>
          <a:p>
            <a:pPr marL="0" indent="0"/>
            <a:r>
              <a:rPr lang="en" sz="4000" b="1">
                <a:solidFill>
                  <a:srgbClr val="FF0000"/>
                </a:solidFill>
                <a:latin typeface="Bebas Neue"/>
                <a:ea typeface="Bebas Neue"/>
                <a:cs typeface="Bebas Neue"/>
              </a:rPr>
              <a:t>A</a:t>
            </a:r>
            <a:r>
              <a:rPr lang="en" sz="4000" b="1">
                <a:latin typeface="Bebas Neue"/>
                <a:ea typeface="Bebas Neue"/>
                <a:cs typeface="Bebas Neue"/>
              </a:rPr>
              <a:t>nti bias training</a:t>
            </a:r>
            <a:endParaRPr sz="4000" b="1">
              <a:latin typeface="Bebas Neue"/>
              <a:ea typeface="Bebas Neue"/>
              <a:cs typeface="Bebas Neue"/>
            </a:endParaRPr>
          </a:p>
        </p:txBody>
      </p:sp>
      <p:sp>
        <p:nvSpPr>
          <p:cNvPr id="1003" name="Google Shape;1003;p89"/>
          <p:cNvSpPr txBox="1">
            <a:spLocks noGrp="1"/>
          </p:cNvSpPr>
          <p:nvPr>
            <p:ph type="title"/>
          </p:nvPr>
        </p:nvSpPr>
        <p:spPr>
          <a:xfrm>
            <a:off x="2327318" y="603498"/>
            <a:ext cx="7221928" cy="799600"/>
          </a:xfrm>
          <a:prstGeom prst="rect">
            <a:avLst/>
          </a:prstGeom>
        </p:spPr>
        <p:txBody>
          <a:bodyPr spcFirstLastPara="1" vert="horz" wrap="square" lIns="121900" tIns="121900" rIns="121900" bIns="121900" rtlCol="0" anchor="ctr" anchorCtr="0">
            <a:noAutofit/>
          </a:bodyPr>
          <a:lstStyle/>
          <a:p>
            <a:r>
              <a:rPr lang="en" sz="8800">
                <a:latin typeface="Arial" panose="020B0604020202020204" pitchFamily="34" charset="0"/>
                <a:cs typeface="Arial" panose="020B0604020202020204" pitchFamily="34" charset="0"/>
              </a:rPr>
              <a:t>Interventions</a:t>
            </a:r>
            <a:endParaRPr sz="8800">
              <a:latin typeface="Arial" panose="020B0604020202020204" pitchFamily="34" charset="0"/>
              <a:cs typeface="Arial" panose="020B0604020202020204" pitchFamily="34" charset="0"/>
            </a:endParaRPr>
          </a:p>
        </p:txBody>
      </p:sp>
      <p:sp>
        <p:nvSpPr>
          <p:cNvPr id="1017" name="Google Shape;1017;p89"/>
          <p:cNvSpPr/>
          <p:nvPr/>
        </p:nvSpPr>
        <p:spPr>
          <a:xfrm>
            <a:off x="3554952" y="4107301"/>
            <a:ext cx="322172" cy="255965"/>
          </a:xfrm>
          <a:prstGeom prst="rect">
            <a:avLst/>
          </a:prstGeom>
          <a:solidFill>
            <a:schemeClr val="lt1"/>
          </a:solidFill>
          <a:ln>
            <a:noFill/>
          </a:ln>
        </p:spPr>
        <p:txBody>
          <a:bodyPr spcFirstLastPara="1" wrap="square" lIns="121900" tIns="121900" rIns="121900" bIns="121900" anchor="ctr" anchorCtr="0">
            <a:noAutofit/>
          </a:bodyPr>
          <a:lstStyle/>
          <a:p>
            <a:endParaRPr sz="4000"/>
          </a:p>
        </p:txBody>
      </p:sp>
    </p:spTree>
    <p:extLst>
      <p:ext uri="{BB962C8B-B14F-4D97-AF65-F5344CB8AC3E}">
        <p14:creationId xmlns:p14="http://schemas.microsoft.com/office/powerpoint/2010/main" val="305074178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4"/>
                                        </p:tgtEl>
                                        <p:attrNameLst>
                                          <p:attrName>style.visibility</p:attrName>
                                        </p:attrNameLst>
                                      </p:cBhvr>
                                      <p:to>
                                        <p:strVal val="visible"/>
                                      </p:to>
                                    </p:set>
                                    <p:animEffect transition="in" filter="fade">
                                      <p:cBhvr>
                                        <p:cTn id="7" dur="1000"/>
                                        <p:tgtEl>
                                          <p:spTgt spid="1004"/>
                                        </p:tgtEl>
                                      </p:cBhvr>
                                    </p:animEffect>
                                  </p:childTnLst>
                                </p:cTn>
                              </p:par>
                              <p:par>
                                <p:cTn id="8" presetID="10" presetClass="entr" presetSubtype="0" fill="hold" nodeType="withEffect">
                                  <p:stCondLst>
                                    <p:cond delay="0"/>
                                  </p:stCondLst>
                                  <p:childTnLst>
                                    <p:set>
                                      <p:cBhvr>
                                        <p:cTn id="9" dur="1" fill="hold">
                                          <p:stCondLst>
                                            <p:cond delay="0"/>
                                          </p:stCondLst>
                                        </p:cTn>
                                        <p:tgtEl>
                                          <p:spTgt spid="1006"/>
                                        </p:tgtEl>
                                        <p:attrNameLst>
                                          <p:attrName>style.visibility</p:attrName>
                                        </p:attrNameLst>
                                      </p:cBhvr>
                                      <p:to>
                                        <p:strVal val="visible"/>
                                      </p:to>
                                    </p:set>
                                    <p:animEffect transition="in" filter="fade">
                                      <p:cBhvr>
                                        <p:cTn id="10" dur="1000"/>
                                        <p:tgtEl>
                                          <p:spTgt spid="1006"/>
                                        </p:tgtEl>
                                      </p:cBhvr>
                                    </p:animEffect>
                                  </p:childTnLst>
                                </p:cTn>
                              </p:par>
                              <p:par>
                                <p:cTn id="11" presetID="10" presetClass="entr" presetSubtype="0" fill="hold" nodeType="withEffect">
                                  <p:stCondLst>
                                    <p:cond delay="0"/>
                                  </p:stCondLst>
                                  <p:childTnLst>
                                    <p:set>
                                      <p:cBhvr>
                                        <p:cTn id="12" dur="1" fill="hold">
                                          <p:stCondLst>
                                            <p:cond delay="0"/>
                                          </p:stCondLst>
                                        </p:cTn>
                                        <p:tgtEl>
                                          <p:spTgt spid="1008"/>
                                        </p:tgtEl>
                                        <p:attrNameLst>
                                          <p:attrName>style.visibility</p:attrName>
                                        </p:attrNameLst>
                                      </p:cBhvr>
                                      <p:to>
                                        <p:strVal val="visible"/>
                                      </p:to>
                                    </p:set>
                                    <p:animEffect transition="in" filter="fade">
                                      <p:cBhvr>
                                        <p:cTn id="13" dur="1000"/>
                                        <p:tgtEl>
                                          <p:spTgt spid="1008"/>
                                        </p:tgtEl>
                                      </p:cBhvr>
                                    </p:animEffect>
                                  </p:childTnLst>
                                </p:cTn>
                              </p:par>
                              <p:par>
                                <p:cTn id="14" presetID="10" presetClass="entr" presetSubtype="0" fill="hold" nodeType="withEffect">
                                  <p:stCondLst>
                                    <p:cond delay="0"/>
                                  </p:stCondLst>
                                  <p:childTnLst>
                                    <p:set>
                                      <p:cBhvr>
                                        <p:cTn id="15" dur="1" fill="hold">
                                          <p:stCondLst>
                                            <p:cond delay="0"/>
                                          </p:stCondLst>
                                        </p:cTn>
                                        <p:tgtEl>
                                          <p:spTgt spid="1010"/>
                                        </p:tgtEl>
                                        <p:attrNameLst>
                                          <p:attrName>style.visibility</p:attrName>
                                        </p:attrNameLst>
                                      </p:cBhvr>
                                      <p:to>
                                        <p:strVal val="visible"/>
                                      </p:to>
                                    </p:set>
                                    <p:animEffect transition="in" filter="fade">
                                      <p:cBhvr>
                                        <p:cTn id="16" dur="1000"/>
                                        <p:tgtEl>
                                          <p:spTgt spid="1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9F390-7BAB-DF3F-E4A8-FA4247CA59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D47E8AA-8A6F-1755-9C7C-1D3F704EC4CD}"/>
              </a:ext>
            </a:extLst>
          </p:cNvPr>
          <p:cNvSpPr>
            <a:spLocks noGrp="1"/>
          </p:cNvSpPr>
          <p:nvPr>
            <p:ph type="title"/>
          </p:nvPr>
        </p:nvSpPr>
        <p:spPr>
          <a:xfrm>
            <a:off x="2158971" y="966050"/>
            <a:ext cx="7319375" cy="892589"/>
          </a:xfrm>
        </p:spPr>
        <p:txBody>
          <a:bodyPr/>
          <a:lstStyle/>
          <a:p>
            <a:r>
              <a:rPr lang="nb-NO"/>
              <a:t>Software Engineering for all </a:t>
            </a:r>
            <a:r>
              <a:rPr lang="nb-NO" baseline="0"/>
              <a:t> </a:t>
            </a:r>
            <a:endParaRPr lang="nb-NO"/>
          </a:p>
        </p:txBody>
      </p:sp>
      <p:pic>
        <p:nvPicPr>
          <p:cNvPr id="1028" name="Picture 4">
            <a:extLst>
              <a:ext uri="{FF2B5EF4-FFF2-40B4-BE49-F238E27FC236}">
                <a16:creationId xmlns:a16="http://schemas.microsoft.com/office/drawing/2014/main" id="{CCCA3BAC-49B2-D9B4-44AE-3162B7B75D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2241" y="3603160"/>
            <a:ext cx="2505777" cy="16705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8E7BBFB-3CA7-4C7D-3E70-641FECC093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3546" y="3614708"/>
            <a:ext cx="2505777" cy="167051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potify - Music and Podcasts - App on ...">
            <a:extLst>
              <a:ext uri="{FF2B5EF4-FFF2-40B4-BE49-F238E27FC236}">
                <a16:creationId xmlns:a16="http://schemas.microsoft.com/office/drawing/2014/main" id="{5090BBA8-B274-0E12-2AB0-35FD74C1C9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773" y="4732917"/>
            <a:ext cx="644449" cy="64444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3" descr="TapToTalk app">
            <a:extLst>
              <a:ext uri="{FF2B5EF4-FFF2-40B4-BE49-F238E27FC236}">
                <a16:creationId xmlns:a16="http://schemas.microsoft.com/office/drawing/2014/main" id="{9568CAD7-C32B-3FCE-3016-9F723B79D0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2401" y="3440548"/>
            <a:ext cx="753827" cy="75382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Wheelmap app">
            <a:extLst>
              <a:ext uri="{FF2B5EF4-FFF2-40B4-BE49-F238E27FC236}">
                <a16:creationId xmlns:a16="http://schemas.microsoft.com/office/drawing/2014/main" id="{744C5148-D365-6E4B-EC87-C327A8BB7E3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8992" y="3454366"/>
            <a:ext cx="753827" cy="75382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9" descr="Be My Eyes">
            <a:extLst>
              <a:ext uri="{FF2B5EF4-FFF2-40B4-BE49-F238E27FC236}">
                <a16:creationId xmlns:a16="http://schemas.microsoft.com/office/drawing/2014/main" id="{1A957055-ACD2-17E1-D69B-BFD7E3438B9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92973" y="4651120"/>
            <a:ext cx="905864" cy="634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727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i - Free technology icons">
            <a:extLst>
              <a:ext uri="{FF2B5EF4-FFF2-40B4-BE49-F238E27FC236}">
                <a16:creationId xmlns:a16="http://schemas.microsoft.com/office/drawing/2014/main" id="{BDEF9C4F-BA1D-C583-6152-BD199093E3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2091" y="3723936"/>
            <a:ext cx="1491720" cy="149172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C37C6B5B-2669-7B08-76F9-C1434B20D892}"/>
              </a:ext>
            </a:extLst>
          </p:cNvPr>
          <p:cNvSpPr>
            <a:spLocks noGrp="1"/>
          </p:cNvSpPr>
          <p:nvPr>
            <p:ph type="title"/>
          </p:nvPr>
        </p:nvSpPr>
        <p:spPr>
          <a:xfrm>
            <a:off x="2158971" y="966050"/>
            <a:ext cx="7319375" cy="892589"/>
          </a:xfrm>
        </p:spPr>
        <p:txBody>
          <a:bodyPr>
            <a:normAutofit fontScale="90000"/>
          </a:bodyPr>
          <a:lstStyle/>
          <a:p>
            <a:r>
              <a:rPr lang="nb-NO"/>
              <a:t>Software Engineering </a:t>
            </a:r>
            <a:r>
              <a:rPr lang="nb-NO" err="1"/>
              <a:t>with</a:t>
            </a:r>
            <a:r>
              <a:rPr lang="nb-NO"/>
              <a:t> AI for all</a:t>
            </a:r>
            <a:r>
              <a:rPr lang="nb-NO" baseline="0"/>
              <a:t> </a:t>
            </a:r>
            <a:endParaRPr lang="nb-NO"/>
          </a:p>
        </p:txBody>
      </p:sp>
      <p:pic>
        <p:nvPicPr>
          <p:cNvPr id="1028" name="Picture 4">
            <a:extLst>
              <a:ext uri="{FF2B5EF4-FFF2-40B4-BE49-F238E27FC236}">
                <a16:creationId xmlns:a16="http://schemas.microsoft.com/office/drawing/2014/main" id="{B2568E43-199F-2448-474B-5E7E7E7924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2241" y="3603160"/>
            <a:ext cx="2505777" cy="16705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9C8DD7F-3DBA-3C69-E95F-1BCB5133BE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0309" y="3603160"/>
            <a:ext cx="2505777" cy="167051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potify - Music and Podcasts - App on ...">
            <a:extLst>
              <a:ext uri="{FF2B5EF4-FFF2-40B4-BE49-F238E27FC236}">
                <a16:creationId xmlns:a16="http://schemas.microsoft.com/office/drawing/2014/main" id="{1591140F-8D78-BD64-56BE-6B1585BFEB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9536" y="4721369"/>
            <a:ext cx="644449" cy="64444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3" descr="TapToTalk app">
            <a:extLst>
              <a:ext uri="{FF2B5EF4-FFF2-40B4-BE49-F238E27FC236}">
                <a16:creationId xmlns:a16="http://schemas.microsoft.com/office/drawing/2014/main" id="{AF6130B6-4FA0-C80C-C100-A367F3E19D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79164" y="3429000"/>
            <a:ext cx="753827" cy="75382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Wheelmap app">
            <a:extLst>
              <a:ext uri="{FF2B5EF4-FFF2-40B4-BE49-F238E27FC236}">
                <a16:creationId xmlns:a16="http://schemas.microsoft.com/office/drawing/2014/main" id="{675C6AED-C1EA-069D-7CF7-935ACBBB15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95755" y="3442818"/>
            <a:ext cx="753827" cy="7538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i - Free technology icons">
            <a:extLst>
              <a:ext uri="{FF2B5EF4-FFF2-40B4-BE49-F238E27FC236}">
                <a16:creationId xmlns:a16="http://schemas.microsoft.com/office/drawing/2014/main" id="{27393E6B-5326-A99D-CB0C-8B180741AE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6405" y="3692558"/>
            <a:ext cx="1491720" cy="14917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9" descr="Be My Eyes">
            <a:extLst>
              <a:ext uri="{FF2B5EF4-FFF2-40B4-BE49-F238E27FC236}">
                <a16:creationId xmlns:a16="http://schemas.microsoft.com/office/drawing/2014/main" id="{9C375348-90CD-35A6-2B99-EC66F0C2E49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19736" y="4639572"/>
            <a:ext cx="905864" cy="634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892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E7264-5B37-DBFA-A911-FB6C1539655F}"/>
              </a:ext>
            </a:extLst>
          </p:cNvPr>
          <p:cNvSpPr>
            <a:spLocks noGrp="1"/>
          </p:cNvSpPr>
          <p:nvPr>
            <p:ph type="title"/>
          </p:nvPr>
        </p:nvSpPr>
        <p:spPr>
          <a:xfrm>
            <a:off x="838200" y="365125"/>
            <a:ext cx="10145486" cy="877651"/>
          </a:xfrm>
        </p:spPr>
        <p:txBody>
          <a:bodyPr>
            <a:normAutofit/>
          </a:bodyPr>
          <a:lstStyle/>
          <a:p>
            <a:r>
              <a:rPr lang="nb-NO"/>
              <a:t>10 apps for </a:t>
            </a:r>
            <a:r>
              <a:rPr lang="nb-NO" err="1"/>
              <a:t>people</a:t>
            </a:r>
            <a:r>
              <a:rPr lang="nb-NO"/>
              <a:t> </a:t>
            </a:r>
            <a:r>
              <a:rPr lang="nb-NO" err="1"/>
              <a:t>with</a:t>
            </a:r>
            <a:r>
              <a:rPr lang="nb-NO"/>
              <a:t> </a:t>
            </a:r>
            <a:r>
              <a:rPr lang="nb-NO" err="1"/>
              <a:t>disabilities</a:t>
            </a:r>
            <a:endParaRPr lang="nb-NO"/>
          </a:p>
        </p:txBody>
      </p:sp>
      <p:sp>
        <p:nvSpPr>
          <p:cNvPr id="4" name="Content Placeholder 3">
            <a:extLst>
              <a:ext uri="{FF2B5EF4-FFF2-40B4-BE49-F238E27FC236}">
                <a16:creationId xmlns:a16="http://schemas.microsoft.com/office/drawing/2014/main" id="{5CCA675E-17A1-EECC-0FA6-69B77C38771F}"/>
              </a:ext>
            </a:extLst>
          </p:cNvPr>
          <p:cNvSpPr>
            <a:spLocks noGrp="1"/>
          </p:cNvSpPr>
          <p:nvPr>
            <p:ph idx="1"/>
          </p:nvPr>
        </p:nvSpPr>
        <p:spPr/>
        <p:txBody>
          <a:bodyPr>
            <a:normAutofit fontScale="92500" lnSpcReduction="20000"/>
          </a:bodyPr>
          <a:lstStyle/>
          <a:p>
            <a:r>
              <a:rPr lang="en-US" sz="2800" i="0" kern="1200">
                <a:solidFill>
                  <a:schemeClr val="tx1"/>
                </a:solidFill>
                <a:effectLst/>
              </a:rPr>
              <a:t>Be My Eyes (blind)</a:t>
            </a:r>
            <a:endParaRPr lang="en-US" sz="2800" i="0" kern="1200" baseline="0">
              <a:solidFill>
                <a:schemeClr val="tx1"/>
              </a:solidFill>
              <a:effectLst/>
            </a:endParaRPr>
          </a:p>
          <a:p>
            <a:r>
              <a:rPr lang="en-US" sz="2800" i="0" kern="1200" err="1">
                <a:solidFill>
                  <a:schemeClr val="tx1"/>
                </a:solidFill>
                <a:effectLst/>
              </a:rPr>
              <a:t>VoiceOver</a:t>
            </a:r>
            <a:r>
              <a:rPr lang="en-US" sz="2800" i="0" kern="1200">
                <a:solidFill>
                  <a:schemeClr val="tx1"/>
                </a:solidFill>
                <a:effectLst/>
              </a:rPr>
              <a:t> (blind) </a:t>
            </a:r>
          </a:p>
          <a:p>
            <a:r>
              <a:rPr lang="en-US" sz="2800" i="0" kern="1200" err="1">
                <a:solidFill>
                  <a:schemeClr val="tx1"/>
                </a:solidFill>
                <a:effectLst/>
              </a:rPr>
              <a:t>Wheelmap</a:t>
            </a:r>
            <a:r>
              <a:rPr lang="en-US" sz="2800" i="0" kern="1200">
                <a:solidFill>
                  <a:schemeClr val="tx1"/>
                </a:solidFill>
                <a:effectLst/>
              </a:rPr>
              <a:t> (</a:t>
            </a:r>
            <a:r>
              <a:rPr lang="en-US" sz="2800" i="0" kern="1200" err="1">
                <a:solidFill>
                  <a:schemeClr val="tx1"/>
                </a:solidFill>
                <a:effectLst/>
              </a:rPr>
              <a:t>wchair</a:t>
            </a:r>
            <a:r>
              <a:rPr lang="en-US" sz="2800" i="0" kern="1200">
                <a:solidFill>
                  <a:schemeClr val="tx1"/>
                </a:solidFill>
                <a:effectLst/>
              </a:rPr>
              <a:t>)</a:t>
            </a:r>
          </a:p>
          <a:p>
            <a:r>
              <a:rPr lang="en-US" sz="2800" i="0" kern="1200" err="1">
                <a:solidFill>
                  <a:schemeClr val="tx1"/>
                </a:solidFill>
                <a:effectLst/>
              </a:rPr>
              <a:t>Avaz</a:t>
            </a:r>
            <a:r>
              <a:rPr lang="en-US" sz="2800" i="0" kern="1200">
                <a:solidFill>
                  <a:schemeClr val="tx1"/>
                </a:solidFill>
                <a:effectLst/>
              </a:rPr>
              <a:t> Pro (non verbal</a:t>
            </a:r>
            <a:r>
              <a:rPr lang="en-US"/>
              <a:t>)</a:t>
            </a:r>
            <a:endParaRPr lang="en-US" sz="2800" i="0" kern="1200">
              <a:solidFill>
                <a:schemeClr val="tx1"/>
              </a:solidFill>
              <a:effectLst/>
            </a:endParaRPr>
          </a:p>
          <a:p>
            <a:r>
              <a:rPr lang="en-US" sz="2800" i="0" kern="1200" err="1">
                <a:solidFill>
                  <a:schemeClr val="tx1"/>
                </a:solidFill>
                <a:effectLst/>
              </a:rPr>
              <a:t>SoundAlert</a:t>
            </a:r>
            <a:r>
              <a:rPr lang="en-US" sz="2800" i="0" kern="1200">
                <a:solidFill>
                  <a:schemeClr val="tx1"/>
                </a:solidFill>
                <a:effectLst/>
              </a:rPr>
              <a:t> (hearing</a:t>
            </a:r>
          </a:p>
          <a:p>
            <a:r>
              <a:rPr lang="en-US" sz="2800" i="0" kern="1200">
                <a:solidFill>
                  <a:schemeClr val="tx1"/>
                </a:solidFill>
                <a:effectLst/>
              </a:rPr>
              <a:t>Aira (low vision)</a:t>
            </a:r>
          </a:p>
          <a:p>
            <a:r>
              <a:rPr lang="en-US" sz="2800" i="0" kern="1200">
                <a:solidFill>
                  <a:schemeClr val="tx1"/>
                </a:solidFill>
                <a:effectLst/>
              </a:rPr>
              <a:t>Proloquo2Go (speech)</a:t>
            </a:r>
          </a:p>
          <a:p>
            <a:r>
              <a:rPr lang="en-US" sz="2800" i="0" kern="1200" err="1">
                <a:solidFill>
                  <a:schemeClr val="tx1"/>
                </a:solidFill>
                <a:effectLst/>
              </a:rPr>
              <a:t>TapToTalk</a:t>
            </a:r>
            <a:r>
              <a:rPr lang="en-US" sz="2800" i="0" kern="1200">
                <a:solidFill>
                  <a:schemeClr val="tx1"/>
                </a:solidFill>
                <a:effectLst/>
              </a:rPr>
              <a:t> (language autism)</a:t>
            </a:r>
          </a:p>
          <a:p>
            <a:r>
              <a:rPr lang="en-US" sz="2800" i="0" kern="1200" err="1">
                <a:solidFill>
                  <a:schemeClr val="tx1"/>
                </a:solidFill>
                <a:effectLst/>
              </a:rPr>
              <a:t>Medisafe</a:t>
            </a:r>
            <a:r>
              <a:rPr lang="en-US" sz="2800" i="0" kern="1200">
                <a:solidFill>
                  <a:schemeClr val="tx1"/>
                </a:solidFill>
                <a:effectLst/>
              </a:rPr>
              <a:t> (medication) </a:t>
            </a:r>
          </a:p>
          <a:p>
            <a:r>
              <a:rPr lang="en-US" sz="2800" i="0" kern="1200">
                <a:solidFill>
                  <a:schemeClr val="tx1"/>
                </a:solidFill>
                <a:effectLst/>
              </a:rPr>
              <a:t>Dragon Anywhere (hand-free)</a:t>
            </a:r>
          </a:p>
        </p:txBody>
      </p:sp>
      <p:pic>
        <p:nvPicPr>
          <p:cNvPr id="1032" name="Picture 8" descr="Medisafe app">
            <a:extLst>
              <a:ext uri="{FF2B5EF4-FFF2-40B4-BE49-F238E27FC236}">
                <a16:creationId xmlns:a16="http://schemas.microsoft.com/office/drawing/2014/main" id="{E987150B-9B53-AE37-1F8A-99684F33F6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387" y="4969582"/>
            <a:ext cx="889260" cy="889260"/>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TapToTalk app">
            <a:extLst>
              <a:ext uri="{FF2B5EF4-FFF2-40B4-BE49-F238E27FC236}">
                <a16:creationId xmlns:a16="http://schemas.microsoft.com/office/drawing/2014/main" id="{B15A05B0-DA3C-92AD-E680-4E0CC6C3DD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8824" y="4001294"/>
            <a:ext cx="757695" cy="757695"/>
          </a:xfrm>
          <a:prstGeom prst="rect">
            <a:avLst/>
          </a:prstGeom>
          <a:noFill/>
          <a:extLst>
            <a:ext uri="{909E8E84-426E-40DD-AFC4-6F175D3DCCD1}">
              <a14:hiddenFill xmlns:a14="http://schemas.microsoft.com/office/drawing/2010/main">
                <a:solidFill>
                  <a:srgbClr val="FFFFFF"/>
                </a:solidFill>
              </a14:hiddenFill>
            </a:ext>
          </a:extLst>
        </p:spPr>
      </p:pic>
      <p:pic>
        <p:nvPicPr>
          <p:cNvPr id="3087" name="Picture 15" descr="Proloquo2Go app">
            <a:extLst>
              <a:ext uri="{FF2B5EF4-FFF2-40B4-BE49-F238E27FC236}">
                <a16:creationId xmlns:a16="http://schemas.microsoft.com/office/drawing/2014/main" id="{A874838B-E277-103B-FEAD-BFFD344B88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2178" y="3996268"/>
            <a:ext cx="757695" cy="757695"/>
          </a:xfrm>
          <a:prstGeom prst="rect">
            <a:avLst/>
          </a:prstGeom>
          <a:noFill/>
          <a:extLst>
            <a:ext uri="{909E8E84-426E-40DD-AFC4-6F175D3DCCD1}">
              <a14:hiddenFill xmlns:a14="http://schemas.microsoft.com/office/drawing/2010/main">
                <a:solidFill>
                  <a:srgbClr val="FFFFFF"/>
                </a:solidFill>
              </a14:hiddenFill>
            </a:ext>
          </a:extLst>
        </p:spPr>
      </p:pic>
      <p:pic>
        <p:nvPicPr>
          <p:cNvPr id="3089" name="Picture 17" descr="Dragon Anywhere app">
            <a:extLst>
              <a:ext uri="{FF2B5EF4-FFF2-40B4-BE49-F238E27FC236}">
                <a16:creationId xmlns:a16="http://schemas.microsoft.com/office/drawing/2014/main" id="{1249F361-0E50-3E4B-F6EA-E3CAEE2EA0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36262" y="5006606"/>
            <a:ext cx="757695" cy="757695"/>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descr="Aira app">
            <a:extLst>
              <a:ext uri="{FF2B5EF4-FFF2-40B4-BE49-F238E27FC236}">
                <a16:creationId xmlns:a16="http://schemas.microsoft.com/office/drawing/2014/main" id="{F144071C-FA29-24AA-7897-ABA9C15222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47671" y="3002770"/>
            <a:ext cx="1090976" cy="334111"/>
          </a:xfrm>
          <a:prstGeom prst="rect">
            <a:avLst/>
          </a:prstGeom>
          <a:noFill/>
          <a:extLst>
            <a:ext uri="{909E8E84-426E-40DD-AFC4-6F175D3DCCD1}">
              <a14:hiddenFill xmlns:a14="http://schemas.microsoft.com/office/drawing/2010/main">
                <a:solidFill>
                  <a:srgbClr val="FFFFFF"/>
                </a:solidFill>
              </a14:hiddenFill>
            </a:ext>
          </a:extLst>
        </p:spPr>
      </p:pic>
      <p:pic>
        <p:nvPicPr>
          <p:cNvPr id="3093" name="Picture 21" descr="SoundAlert app">
            <a:extLst>
              <a:ext uri="{FF2B5EF4-FFF2-40B4-BE49-F238E27FC236}">
                <a16:creationId xmlns:a16="http://schemas.microsoft.com/office/drawing/2014/main" id="{E3A50E30-5FCC-38A4-9E57-AB74D4D9BF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70447" y="2836569"/>
            <a:ext cx="757695" cy="757695"/>
          </a:xfrm>
          <a:prstGeom prst="rect">
            <a:avLst/>
          </a:prstGeom>
          <a:noFill/>
          <a:extLst>
            <a:ext uri="{909E8E84-426E-40DD-AFC4-6F175D3DCCD1}">
              <a14:hiddenFill xmlns:a14="http://schemas.microsoft.com/office/drawing/2010/main">
                <a:solidFill>
                  <a:srgbClr val="FFFFFF"/>
                </a:solidFill>
              </a14:hiddenFill>
            </a:ext>
          </a:extLst>
        </p:spPr>
      </p:pic>
      <p:pic>
        <p:nvPicPr>
          <p:cNvPr id="3095" name="Picture 23" descr="Avaz Pro app">
            <a:extLst>
              <a:ext uri="{FF2B5EF4-FFF2-40B4-BE49-F238E27FC236}">
                <a16:creationId xmlns:a16="http://schemas.microsoft.com/office/drawing/2014/main" id="{F72DC998-0DA1-F181-93CB-B01EB51E0E3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52745" y="2861732"/>
            <a:ext cx="889260" cy="889260"/>
          </a:xfrm>
          <a:prstGeom prst="rect">
            <a:avLst/>
          </a:prstGeom>
          <a:noFill/>
          <a:extLst>
            <a:ext uri="{909E8E84-426E-40DD-AFC4-6F175D3DCCD1}">
              <a14:hiddenFill xmlns:a14="http://schemas.microsoft.com/office/drawing/2010/main">
                <a:solidFill>
                  <a:srgbClr val="FFFFFF"/>
                </a:solidFill>
              </a14:hiddenFill>
            </a:ext>
          </a:extLst>
        </p:spPr>
      </p:pic>
      <p:pic>
        <p:nvPicPr>
          <p:cNvPr id="3097" name="Picture 25" descr="Wheelmap app">
            <a:extLst>
              <a:ext uri="{FF2B5EF4-FFF2-40B4-BE49-F238E27FC236}">
                <a16:creationId xmlns:a16="http://schemas.microsoft.com/office/drawing/2014/main" id="{0E6D8A42-627E-6726-CFDD-823610E436E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39029" y="1384120"/>
            <a:ext cx="958687" cy="958687"/>
          </a:xfrm>
          <a:prstGeom prst="rect">
            <a:avLst/>
          </a:prstGeom>
          <a:noFill/>
          <a:extLst>
            <a:ext uri="{909E8E84-426E-40DD-AFC4-6F175D3DCCD1}">
              <a14:hiddenFill xmlns:a14="http://schemas.microsoft.com/office/drawing/2010/main">
                <a:solidFill>
                  <a:srgbClr val="FFFFFF"/>
                </a:solidFill>
              </a14:hiddenFill>
            </a:ext>
          </a:extLst>
        </p:spPr>
      </p:pic>
      <p:pic>
        <p:nvPicPr>
          <p:cNvPr id="3099" name="Picture 27" descr="VoiceOver app">
            <a:extLst>
              <a:ext uri="{FF2B5EF4-FFF2-40B4-BE49-F238E27FC236}">
                <a16:creationId xmlns:a16="http://schemas.microsoft.com/office/drawing/2014/main" id="{658A9F36-5B5B-FA98-B7BA-F7379EBD36F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49428" y="1516645"/>
            <a:ext cx="827580" cy="827580"/>
          </a:xfrm>
          <a:prstGeom prst="rect">
            <a:avLst/>
          </a:prstGeom>
          <a:noFill/>
          <a:extLst>
            <a:ext uri="{909E8E84-426E-40DD-AFC4-6F175D3DCCD1}">
              <a14:hiddenFill xmlns:a14="http://schemas.microsoft.com/office/drawing/2010/main">
                <a:solidFill>
                  <a:srgbClr val="FFFFFF"/>
                </a:solidFill>
              </a14:hiddenFill>
            </a:ext>
          </a:extLst>
        </p:spPr>
      </p:pic>
      <p:pic>
        <p:nvPicPr>
          <p:cNvPr id="3101" name="Picture 29" descr="Be My Eyes">
            <a:extLst>
              <a:ext uri="{FF2B5EF4-FFF2-40B4-BE49-F238E27FC236}">
                <a16:creationId xmlns:a16="http://schemas.microsoft.com/office/drawing/2014/main" id="{0D103400-1867-DD2C-52AA-1F479A4BBD9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59622" y="1613382"/>
            <a:ext cx="905864" cy="6341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775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A2F3E943-22FB-1A0E-9FFD-456543FC9D03}"/>
              </a:ext>
            </a:extLst>
          </p:cNvPr>
          <p:cNvSpPr>
            <a:spLocks noGrp="1"/>
          </p:cNvSpPr>
          <p:nvPr>
            <p:ph type="title"/>
          </p:nvPr>
        </p:nvSpPr>
        <p:spPr>
          <a:xfrm>
            <a:off x="762000" y="761998"/>
            <a:ext cx="5334000" cy="1708246"/>
          </a:xfrm>
        </p:spPr>
        <p:txBody>
          <a:bodyPr anchor="ctr">
            <a:normAutofit/>
          </a:bodyPr>
          <a:lstStyle/>
          <a:p>
            <a:r>
              <a:rPr lang="nb-NO" sz="4000"/>
              <a:t>AI – </a:t>
            </a:r>
            <a:r>
              <a:rPr lang="nb-NO" sz="4000" err="1"/>
              <a:t>Women</a:t>
            </a:r>
            <a:r>
              <a:rPr lang="nb-NO" sz="4000"/>
              <a:t> </a:t>
            </a:r>
          </a:p>
        </p:txBody>
      </p:sp>
      <p:sp>
        <p:nvSpPr>
          <p:cNvPr id="7" name="Plassholder for innhold 6">
            <a:extLst>
              <a:ext uri="{FF2B5EF4-FFF2-40B4-BE49-F238E27FC236}">
                <a16:creationId xmlns:a16="http://schemas.microsoft.com/office/drawing/2014/main" id="{2B9667A4-DD39-AA08-D869-F735DBFEE741}"/>
              </a:ext>
            </a:extLst>
          </p:cNvPr>
          <p:cNvSpPr>
            <a:spLocks noGrp="1"/>
          </p:cNvSpPr>
          <p:nvPr>
            <p:ph idx="1"/>
          </p:nvPr>
        </p:nvSpPr>
        <p:spPr>
          <a:xfrm>
            <a:off x="761994" y="2470245"/>
            <a:ext cx="4897009" cy="3769835"/>
          </a:xfrm>
        </p:spPr>
        <p:txBody>
          <a:bodyPr anchor="ctr">
            <a:normAutofit lnSpcReduction="10000"/>
          </a:bodyPr>
          <a:lstStyle/>
          <a:p>
            <a:pPr marL="0" indent="0">
              <a:buNone/>
            </a:pPr>
            <a:r>
              <a:rPr lang="nb-NO" sz="1900" err="1"/>
              <a:t>Female</a:t>
            </a:r>
            <a:r>
              <a:rPr lang="nb-NO" sz="1900"/>
              <a:t> </a:t>
            </a:r>
            <a:r>
              <a:rPr lang="nb-NO" sz="1900" err="1"/>
              <a:t>roles</a:t>
            </a:r>
            <a:r>
              <a:rPr lang="nb-NO" sz="1900"/>
              <a:t> in AI</a:t>
            </a:r>
          </a:p>
          <a:p>
            <a:r>
              <a:rPr lang="nb-NO" sz="1900"/>
              <a:t>Siri </a:t>
            </a:r>
            <a:r>
              <a:rPr lang="nb-NO" sz="1900" err="1"/>
              <a:t>voice</a:t>
            </a:r>
            <a:r>
              <a:rPr lang="nb-NO" sz="1900"/>
              <a:t> </a:t>
            </a:r>
          </a:p>
          <a:p>
            <a:r>
              <a:rPr lang="nb-NO" sz="1900"/>
              <a:t>Avatar</a:t>
            </a:r>
          </a:p>
          <a:p>
            <a:pPr marL="0" indent="0">
              <a:buNone/>
            </a:pPr>
            <a:r>
              <a:rPr lang="nb-NO" sz="1900"/>
              <a:t>AI for/</a:t>
            </a:r>
            <a:r>
              <a:rPr lang="nb-NO" sz="1900" err="1"/>
              <a:t>against</a:t>
            </a:r>
            <a:r>
              <a:rPr lang="nb-NO" sz="1900"/>
              <a:t> </a:t>
            </a:r>
            <a:r>
              <a:rPr lang="nb-NO" sz="1900" err="1"/>
              <a:t>women</a:t>
            </a:r>
            <a:endParaRPr lang="nb-NO" sz="1900"/>
          </a:p>
          <a:p>
            <a:r>
              <a:rPr lang="nb-NO" sz="1900"/>
              <a:t>For – </a:t>
            </a:r>
            <a:r>
              <a:rPr lang="nb-NO" sz="1900" err="1"/>
              <a:t>Menstruation</a:t>
            </a:r>
            <a:r>
              <a:rPr lang="nb-NO" sz="1900"/>
              <a:t> Apps, Designing Software to </a:t>
            </a:r>
            <a:r>
              <a:rPr lang="nb-NO" sz="1900" err="1"/>
              <a:t>Prevent</a:t>
            </a:r>
            <a:r>
              <a:rPr lang="nb-NO" sz="1900"/>
              <a:t> Child </a:t>
            </a:r>
            <a:r>
              <a:rPr lang="nb-NO" sz="1900" err="1"/>
              <a:t>Marriage</a:t>
            </a:r>
            <a:r>
              <a:rPr lang="nb-NO" sz="1900"/>
              <a:t> </a:t>
            </a:r>
            <a:r>
              <a:rPr lang="nb-NO" sz="1900" err="1"/>
              <a:t>Globally</a:t>
            </a:r>
            <a:r>
              <a:rPr lang="nb-NO" sz="1900"/>
              <a:t>, Tappetina</a:t>
            </a:r>
          </a:p>
          <a:p>
            <a:r>
              <a:rPr lang="nb-NO" sz="1900"/>
              <a:t> </a:t>
            </a:r>
            <a:r>
              <a:rPr lang="nb-NO" sz="1900" err="1"/>
              <a:t>Against</a:t>
            </a:r>
            <a:r>
              <a:rPr lang="nb-NO" sz="1900"/>
              <a:t> - </a:t>
            </a:r>
            <a:r>
              <a:rPr lang="nb-NO" sz="1900" err="1"/>
              <a:t>automatic</a:t>
            </a:r>
            <a:r>
              <a:rPr lang="nb-NO" sz="1900"/>
              <a:t> </a:t>
            </a:r>
            <a:r>
              <a:rPr lang="nb-NO" sz="1900" err="1"/>
              <a:t>processing</a:t>
            </a:r>
            <a:r>
              <a:rPr lang="nb-NO" sz="1900"/>
              <a:t> of CVs</a:t>
            </a:r>
          </a:p>
          <a:p>
            <a:pPr marL="0" indent="0">
              <a:buNone/>
            </a:pPr>
            <a:r>
              <a:rPr lang="nb-NO" sz="1900" err="1"/>
              <a:t>Women</a:t>
            </a:r>
            <a:r>
              <a:rPr lang="nb-NO" sz="1900"/>
              <a:t> </a:t>
            </a:r>
            <a:r>
              <a:rPr lang="nb-NO" sz="1900" err="1"/>
              <a:t>creating</a:t>
            </a:r>
            <a:r>
              <a:rPr lang="nb-NO" sz="1900"/>
              <a:t> AI</a:t>
            </a:r>
          </a:p>
          <a:p>
            <a:r>
              <a:rPr lang="nb-NO" sz="1900"/>
              <a:t>Fei </a:t>
            </a:r>
            <a:r>
              <a:rPr lang="nb-NO" sz="1900" err="1"/>
              <a:t>Fei</a:t>
            </a:r>
            <a:r>
              <a:rPr lang="nb-NO" sz="1900"/>
              <a:t> Li</a:t>
            </a:r>
          </a:p>
          <a:p>
            <a:r>
              <a:rPr lang="nb-NO" sz="1900"/>
              <a:t>Francesca Rossi </a:t>
            </a:r>
          </a:p>
          <a:p>
            <a:endParaRPr lang="nb-NO" sz="1900"/>
          </a:p>
        </p:txBody>
      </p:sp>
      <p:sp>
        <p:nvSpPr>
          <p:cNvPr id="16" name="Rectangle 15">
            <a:extLst>
              <a:ext uri="{FF2B5EF4-FFF2-40B4-BE49-F238E27FC236}">
                <a16:creationId xmlns:a16="http://schemas.microsoft.com/office/drawing/2014/main" id="{0D05C9B4-B5C9-2D4D-23C9-CEE72646F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1800" y="-1"/>
            <a:ext cx="5410200" cy="6858001"/>
          </a:xfrm>
          <a:prstGeom prst="rect">
            <a:avLst/>
          </a:prstGeom>
          <a:solidFill>
            <a:srgbClr val="FFFFFF"/>
          </a:solidFill>
          <a:ln>
            <a:noFill/>
          </a:ln>
          <a:effectLst>
            <a:outerShdw blurRad="266700" dist="215900" dir="858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mage-product">
            <a:extLst>
              <a:ext uri="{FF2B5EF4-FFF2-40B4-BE49-F238E27FC236}">
                <a16:creationId xmlns:a16="http://schemas.microsoft.com/office/drawing/2014/main" id="{BF7A0556-CBB6-DA5B-EBD0-2BF2DCB8DD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 b="10289"/>
          <a:stretch/>
        </p:blipFill>
        <p:spPr bwMode="auto">
          <a:xfrm>
            <a:off x="7607878" y="863838"/>
            <a:ext cx="3758045" cy="51277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AF65E79-04F2-C5BD-E0D9-E1B4C87EB9CD}"/>
              </a:ext>
            </a:extLst>
          </p:cNvPr>
          <p:cNvSpPr txBox="1"/>
          <p:nvPr/>
        </p:nvSpPr>
        <p:spPr>
          <a:xfrm>
            <a:off x="1513450" y="6240080"/>
            <a:ext cx="6094428" cy="415498"/>
          </a:xfrm>
          <a:prstGeom prst="rect">
            <a:avLst/>
          </a:prstGeom>
          <a:noFill/>
        </p:spPr>
        <p:txBody>
          <a:bodyPr wrap="square">
            <a:spAutoFit/>
          </a:bodyPr>
          <a:lstStyle/>
          <a:p>
            <a:r>
              <a:rPr lang="en-US" sz="1050" b="0" i="0" err="1">
                <a:solidFill>
                  <a:srgbClr val="222222"/>
                </a:solidFill>
                <a:effectLst/>
                <a:latin typeface="Arial" panose="020B0604020202020204" pitchFamily="34" charset="0"/>
              </a:rPr>
              <a:t>Kodiyan</a:t>
            </a:r>
            <a:r>
              <a:rPr lang="en-US" sz="1050" b="0" i="0">
                <a:solidFill>
                  <a:srgbClr val="222222"/>
                </a:solidFill>
                <a:effectLst/>
                <a:latin typeface="Arial" panose="020B0604020202020204" pitchFamily="34" charset="0"/>
              </a:rPr>
              <a:t>, A. A. (2019). An overview of ethical issues in using AI systems in hiring with a case study of Amazon’s AI based hiring tool. </a:t>
            </a:r>
            <a:r>
              <a:rPr lang="en-US" sz="1050" b="0" i="1" err="1">
                <a:solidFill>
                  <a:srgbClr val="222222"/>
                </a:solidFill>
                <a:effectLst/>
                <a:latin typeface="Arial" panose="020B0604020202020204" pitchFamily="34" charset="0"/>
              </a:rPr>
              <a:t>Researchgate</a:t>
            </a:r>
            <a:r>
              <a:rPr lang="en-US" sz="1050" b="0" i="1">
                <a:solidFill>
                  <a:srgbClr val="222222"/>
                </a:solidFill>
                <a:effectLst/>
                <a:latin typeface="Arial" panose="020B0604020202020204" pitchFamily="34" charset="0"/>
              </a:rPr>
              <a:t> Preprint</a:t>
            </a:r>
            <a:r>
              <a:rPr lang="en-US" sz="1050" b="0" i="0">
                <a:solidFill>
                  <a:srgbClr val="222222"/>
                </a:solidFill>
                <a:effectLst/>
                <a:latin typeface="Arial" panose="020B0604020202020204" pitchFamily="34" charset="0"/>
              </a:rPr>
              <a:t>, </a:t>
            </a:r>
            <a:r>
              <a:rPr lang="en-US" sz="1050" b="0" i="1">
                <a:solidFill>
                  <a:srgbClr val="222222"/>
                </a:solidFill>
                <a:effectLst/>
                <a:latin typeface="Arial" panose="020B0604020202020204" pitchFamily="34" charset="0"/>
              </a:rPr>
              <a:t>12</a:t>
            </a:r>
            <a:r>
              <a:rPr lang="en-US" sz="1050" b="0" i="0">
                <a:solidFill>
                  <a:srgbClr val="222222"/>
                </a:solidFill>
                <a:effectLst/>
                <a:latin typeface="Arial" panose="020B0604020202020204" pitchFamily="34" charset="0"/>
              </a:rPr>
              <a:t>(1), 1-9.</a:t>
            </a:r>
            <a:endParaRPr lang="nb-NO" sz="1050"/>
          </a:p>
        </p:txBody>
      </p:sp>
    </p:spTree>
    <p:extLst>
      <p:ext uri="{BB962C8B-B14F-4D97-AF65-F5344CB8AC3E}">
        <p14:creationId xmlns:p14="http://schemas.microsoft.com/office/powerpoint/2010/main" val="2731973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42B89-EA66-30FB-DFF2-EF5EDFA1FC17}"/>
              </a:ext>
            </a:extLst>
          </p:cNvPr>
          <p:cNvSpPr>
            <a:spLocks noGrp="1"/>
          </p:cNvSpPr>
          <p:nvPr>
            <p:ph type="title"/>
          </p:nvPr>
        </p:nvSpPr>
        <p:spPr/>
        <p:txBody>
          <a:bodyPr/>
          <a:lstStyle/>
          <a:p>
            <a:r>
              <a:rPr lang="nb-NO"/>
              <a:t>AI Definitions </a:t>
            </a:r>
            <a:endParaRPr lang="it-IT"/>
          </a:p>
        </p:txBody>
      </p:sp>
      <p:sp>
        <p:nvSpPr>
          <p:cNvPr id="3" name="Content Placeholder 2">
            <a:extLst>
              <a:ext uri="{FF2B5EF4-FFF2-40B4-BE49-F238E27FC236}">
                <a16:creationId xmlns:a16="http://schemas.microsoft.com/office/drawing/2014/main" id="{F6AE0478-53C0-1EEB-3F5A-6CBAC346A16F}"/>
              </a:ext>
            </a:extLst>
          </p:cNvPr>
          <p:cNvSpPr>
            <a:spLocks noGrp="1"/>
          </p:cNvSpPr>
          <p:nvPr>
            <p:ph idx="1"/>
          </p:nvPr>
        </p:nvSpPr>
        <p:spPr>
          <a:xfrm>
            <a:off x="391886" y="1865653"/>
            <a:ext cx="3690257" cy="4351338"/>
          </a:xfrm>
        </p:spPr>
        <p:txBody>
          <a:bodyPr>
            <a:normAutofit fontScale="70000" lnSpcReduction="20000"/>
          </a:bodyPr>
          <a:lstStyle/>
          <a:p>
            <a:pPr marL="685800" indent="-685800">
              <a:spcAft>
                <a:spcPts val="600"/>
              </a:spcAft>
            </a:pPr>
            <a:r>
              <a:rPr lang="en-US"/>
              <a:t>AI is a field of study (and research field) within computer science that develops and studies intelligent machines</a:t>
            </a:r>
          </a:p>
          <a:p>
            <a:pPr marL="685800" indent="-685800">
              <a:spcAft>
                <a:spcPts val="600"/>
              </a:spcAft>
            </a:pPr>
            <a:r>
              <a:rPr lang="en-US"/>
              <a:t>AI stands for a computer system that performs tasks that typically require human intelligence, such as recognizing speech, making decisions and identifying patterns</a:t>
            </a:r>
          </a:p>
          <a:p>
            <a:pPr marL="685800" indent="-685800">
              <a:spcAft>
                <a:spcPts val="600"/>
              </a:spcAft>
            </a:pPr>
            <a:r>
              <a:rPr lang="en-US"/>
              <a:t>Generatively create new content (sound, code, images, text, video)</a:t>
            </a:r>
          </a:p>
        </p:txBody>
      </p:sp>
      <p:pic>
        <p:nvPicPr>
          <p:cNvPr id="5122" name="Picture 2" descr="A comparative view of AI, machine learning, deep learning, and generative AI (source [16]).">
            <a:extLst>
              <a:ext uri="{FF2B5EF4-FFF2-40B4-BE49-F238E27FC236}">
                <a16:creationId xmlns:a16="http://schemas.microsoft.com/office/drawing/2014/main" id="{14D44E31-6529-3F81-691C-4237FEACA2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2732" y="1162731"/>
            <a:ext cx="8096250" cy="5229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752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people posing for a photo&#10;&#10;AI-generated content may be incorrect.">
            <a:extLst>
              <a:ext uri="{FF2B5EF4-FFF2-40B4-BE49-F238E27FC236}">
                <a16:creationId xmlns:a16="http://schemas.microsoft.com/office/drawing/2014/main" id="{0A991DFD-7025-1028-1450-6FB3BE62C769}"/>
              </a:ext>
            </a:extLst>
          </p:cNvPr>
          <p:cNvPicPr>
            <a:picLocks noChangeAspect="1"/>
          </p:cNvPicPr>
          <p:nvPr/>
        </p:nvPicPr>
        <p:blipFill>
          <a:blip r:embed="rId2"/>
          <a:srcRect t="1520" b="14227"/>
          <a:stretch>
            <a:fillRect/>
          </a:stretch>
        </p:blipFill>
        <p:spPr>
          <a:xfrm>
            <a:off x="20" y="1282"/>
            <a:ext cx="12191980" cy="6856718"/>
          </a:xfrm>
          <a:prstGeom prst="rect">
            <a:avLst/>
          </a:prstGeom>
        </p:spPr>
      </p:pic>
    </p:spTree>
    <p:extLst>
      <p:ext uri="{BB962C8B-B14F-4D97-AF65-F5344CB8AC3E}">
        <p14:creationId xmlns:p14="http://schemas.microsoft.com/office/powerpoint/2010/main" val="2265783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0BFD-E62B-0A35-DD4A-F5D0892566A6}"/>
              </a:ext>
            </a:extLst>
          </p:cNvPr>
          <p:cNvSpPr>
            <a:spLocks noGrp="1"/>
          </p:cNvSpPr>
          <p:nvPr>
            <p:ph type="title"/>
          </p:nvPr>
        </p:nvSpPr>
        <p:spPr>
          <a:xfrm>
            <a:off x="838200" y="365125"/>
            <a:ext cx="6204857" cy="255361"/>
          </a:xfrm>
        </p:spPr>
        <p:txBody>
          <a:bodyPr anchor="ctr">
            <a:normAutofit fontScale="90000"/>
          </a:bodyPr>
          <a:lstStyle/>
          <a:p>
            <a:r>
              <a:rPr lang="nb-NO"/>
              <a:t>AI</a:t>
            </a:r>
            <a:endParaRPr lang="it-IT"/>
          </a:p>
        </p:txBody>
      </p:sp>
      <p:sp>
        <p:nvSpPr>
          <p:cNvPr id="4" name="Content Placeholder 3">
            <a:extLst>
              <a:ext uri="{FF2B5EF4-FFF2-40B4-BE49-F238E27FC236}">
                <a16:creationId xmlns:a16="http://schemas.microsoft.com/office/drawing/2014/main" id="{F396D3F8-EB0C-8E4D-ADF8-BF1060A1AE3D}"/>
              </a:ext>
            </a:extLst>
          </p:cNvPr>
          <p:cNvSpPr>
            <a:spLocks noGrp="1"/>
          </p:cNvSpPr>
          <p:nvPr>
            <p:ph idx="1"/>
          </p:nvPr>
        </p:nvSpPr>
        <p:spPr>
          <a:xfrm>
            <a:off x="0" y="783771"/>
            <a:ext cx="11876314" cy="5709104"/>
          </a:xfrm>
        </p:spPr>
        <p:txBody>
          <a:bodyPr anchor="ctr">
            <a:normAutofit fontScale="70000" lnSpcReduction="20000"/>
          </a:bodyPr>
          <a:lstStyle/>
          <a:p>
            <a:r>
              <a:rPr lang="en-US"/>
              <a:t>1950 Alan Turing “Computer Machinery and Intelligence” </a:t>
            </a:r>
          </a:p>
          <a:p>
            <a:r>
              <a:rPr lang="en-US"/>
              <a:t>1956 John McCarthy - academic discipline and first AI programs (LISP) </a:t>
            </a:r>
          </a:p>
          <a:p>
            <a:pPr lvl="0"/>
            <a:r>
              <a:rPr lang="en-US"/>
              <a:t>1959 Arthur Samuel created the term machine learning</a:t>
            </a:r>
          </a:p>
          <a:p>
            <a:pPr lvl="0"/>
            <a:r>
              <a:rPr lang="en-US"/>
              <a:t>1965 Edward Feigenbaum and Joshua Lederberg first expert system </a:t>
            </a:r>
          </a:p>
          <a:p>
            <a:pPr lvl="0"/>
            <a:r>
              <a:rPr lang="en-US"/>
              <a:t>1966 Joseph </a:t>
            </a:r>
            <a:r>
              <a:rPr lang="en-US" err="1"/>
              <a:t>Weizenbaum</a:t>
            </a:r>
            <a:r>
              <a:rPr lang="en-US"/>
              <a:t> first chatbot ELIZA</a:t>
            </a:r>
          </a:p>
          <a:p>
            <a:pPr lvl="0"/>
            <a:r>
              <a:rPr lang="en-US"/>
              <a:t>1968 Alexey </a:t>
            </a:r>
            <a:r>
              <a:rPr lang="en-US" err="1"/>
              <a:t>Ivakhnenko</a:t>
            </a:r>
            <a:r>
              <a:rPr lang="en-US"/>
              <a:t> Deep Learning</a:t>
            </a:r>
          </a:p>
          <a:p>
            <a:r>
              <a:rPr lang="en-US"/>
              <a:t>1980 </a:t>
            </a:r>
            <a:r>
              <a:rPr lang="nb-NO">
                <a:highlight>
                  <a:srgbClr val="00FF00"/>
                </a:highlight>
              </a:rPr>
              <a:t>Geoffrey </a:t>
            </a:r>
            <a:r>
              <a:rPr lang="nb-NO" err="1">
                <a:highlight>
                  <a:srgbClr val="00FF00"/>
                </a:highlight>
              </a:rPr>
              <a:t>Hinton</a:t>
            </a:r>
            <a:r>
              <a:rPr lang="en-US">
                <a:highlight>
                  <a:srgbClr val="00FF00"/>
                </a:highlight>
              </a:rPr>
              <a:t> </a:t>
            </a:r>
            <a:r>
              <a:rPr lang="en-US"/>
              <a:t>Neural networks</a:t>
            </a:r>
          </a:p>
          <a:p>
            <a:pPr lvl="0"/>
            <a:r>
              <a:rPr lang="en-US"/>
              <a:t>1997 Deep Blue (developed by IBM) beat Gary Kasparov</a:t>
            </a:r>
          </a:p>
          <a:p>
            <a:pPr lvl="0"/>
            <a:r>
              <a:rPr lang="en-US"/>
              <a:t>2000 </a:t>
            </a:r>
            <a:r>
              <a:rPr lang="en-US">
                <a:highlight>
                  <a:srgbClr val="FFFF00"/>
                </a:highlight>
              </a:rPr>
              <a:t>Cynthia</a:t>
            </a:r>
            <a:r>
              <a:rPr lang="en-US"/>
              <a:t> </a:t>
            </a:r>
            <a:r>
              <a:rPr lang="en-US">
                <a:highlight>
                  <a:srgbClr val="FFFF00"/>
                </a:highlight>
              </a:rPr>
              <a:t>Breazeal</a:t>
            </a:r>
            <a:r>
              <a:rPr lang="en-US"/>
              <a:t> developed the first robot that could simulate human emotions</a:t>
            </a:r>
          </a:p>
          <a:p>
            <a:pPr lvl="0"/>
            <a:r>
              <a:rPr lang="en-US"/>
              <a:t>2006 </a:t>
            </a:r>
            <a:r>
              <a:rPr lang="en-US">
                <a:highlight>
                  <a:srgbClr val="FF00FF"/>
                </a:highlight>
              </a:rPr>
              <a:t>Companies</a:t>
            </a:r>
            <a:r>
              <a:rPr lang="en-US"/>
              <a:t> such as Twitter, Facebook, and Netflix started utilizing AI as a part of their advertising and user experience (UX) algorithms</a:t>
            </a:r>
          </a:p>
          <a:p>
            <a:pPr lvl="0"/>
            <a:r>
              <a:rPr lang="en-US"/>
              <a:t>2011 Apple released Siri, the first popular virtual assistant. </a:t>
            </a:r>
          </a:p>
          <a:p>
            <a:r>
              <a:rPr lang="en-US"/>
              <a:t>2022 (30 November) Open AI CHATGPT available  </a:t>
            </a:r>
          </a:p>
          <a:p>
            <a:r>
              <a:rPr lang="en-US"/>
              <a:t> 2024</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sz="2900"/>
              <a:t>Nobel Prize in Physics</a:t>
            </a:r>
            <a:r>
              <a:rPr lang="nb-NO" sz="2900"/>
              <a:t> </a:t>
            </a:r>
            <a:r>
              <a:rPr lang="en-US" sz="2900"/>
              <a:t>John J. Hopfield and </a:t>
            </a:r>
            <a:r>
              <a:rPr lang="en-US" sz="2900">
                <a:highlight>
                  <a:srgbClr val="00FF00"/>
                </a:highlight>
              </a:rPr>
              <a:t>Geoffrey E. Hinton </a:t>
            </a:r>
            <a:r>
              <a:rPr lang="en-US" sz="2900"/>
              <a:t>- enable machine learning with artificial neural networks. </a:t>
            </a:r>
          </a:p>
          <a:p>
            <a:pPr lvl="1"/>
            <a:r>
              <a:rPr lang="en-US" sz="2900"/>
              <a:t>Nobel Prize in Chemistry David Baker, Demis Hassabis, and John M. Jumper for developing AI algorithms that solved the 50-year protein structure prediction challenge</a:t>
            </a:r>
          </a:p>
        </p:txBody>
      </p:sp>
      <p:sp>
        <p:nvSpPr>
          <p:cNvPr id="5" name="TextBox 4">
            <a:extLst>
              <a:ext uri="{FF2B5EF4-FFF2-40B4-BE49-F238E27FC236}">
                <a16:creationId xmlns:a16="http://schemas.microsoft.com/office/drawing/2014/main" id="{1CD1456E-F9EC-5683-AA9C-176066920BC1}"/>
              </a:ext>
            </a:extLst>
          </p:cNvPr>
          <p:cNvSpPr txBox="1"/>
          <p:nvPr/>
        </p:nvSpPr>
        <p:spPr>
          <a:xfrm>
            <a:off x="776377" y="1485900"/>
            <a:ext cx="10022956" cy="4439201"/>
          </a:xfrm>
          <a:prstGeom prst="rect">
            <a:avLst/>
          </a:prstGeom>
        </p:spPr>
        <p:txBody>
          <a:bodyPr vert="horz" lIns="91440" tIns="45720" rIns="91440" bIns="45720" rtlCol="0">
            <a:normAutofit/>
          </a:bodyPr>
          <a:lstStyle/>
          <a:p>
            <a:endParaRPr lang="en-US" sz="5400"/>
          </a:p>
          <a:p>
            <a:pPr>
              <a:lnSpc>
                <a:spcPct val="90000"/>
              </a:lnSpc>
              <a:spcAft>
                <a:spcPts val="600"/>
              </a:spcAft>
            </a:pPr>
            <a:endParaRPr lang="en-US" sz="5400"/>
          </a:p>
        </p:txBody>
      </p:sp>
      <p:pic>
        <p:nvPicPr>
          <p:cNvPr id="7172" name="Picture 4">
            <a:extLst>
              <a:ext uri="{FF2B5EF4-FFF2-40B4-BE49-F238E27FC236}">
                <a16:creationId xmlns:a16="http://schemas.microsoft.com/office/drawing/2014/main" id="{2B31BD71-F70F-210B-537E-36FEF71268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5064" y="1171575"/>
            <a:ext cx="23812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89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657A1D-3919-72D8-068E-987719D01180}"/>
              </a:ext>
            </a:extLst>
          </p:cNvPr>
          <p:cNvSpPr>
            <a:spLocks noGrp="1"/>
          </p:cNvSpPr>
          <p:nvPr>
            <p:ph type="title"/>
          </p:nvPr>
        </p:nvSpPr>
        <p:spPr/>
        <p:txBody>
          <a:bodyPr/>
          <a:lstStyle/>
          <a:p>
            <a:r>
              <a:rPr lang="nb-NO" err="1"/>
              <a:t>Why</a:t>
            </a:r>
            <a:r>
              <a:rPr lang="nb-NO" baseline="0"/>
              <a:t> </a:t>
            </a:r>
            <a:r>
              <a:rPr lang="nb-NO" baseline="0" err="1"/>
              <a:t>now</a:t>
            </a:r>
            <a:r>
              <a:rPr lang="nb-NO" baseline="0"/>
              <a:t>?</a:t>
            </a:r>
            <a:endParaRPr lang="nb-NO"/>
          </a:p>
        </p:txBody>
      </p:sp>
      <p:sp>
        <p:nvSpPr>
          <p:cNvPr id="3" name="Content Placeholder 2">
            <a:extLst>
              <a:ext uri="{FF2B5EF4-FFF2-40B4-BE49-F238E27FC236}">
                <a16:creationId xmlns:a16="http://schemas.microsoft.com/office/drawing/2014/main" id="{03A6360F-B46A-D011-451B-F2CD2F6CD534}"/>
              </a:ext>
            </a:extLst>
          </p:cNvPr>
          <p:cNvSpPr>
            <a:spLocks noGrp="1"/>
          </p:cNvSpPr>
          <p:nvPr>
            <p:ph idx="1"/>
          </p:nvPr>
        </p:nvSpPr>
        <p:spPr/>
        <p:txBody>
          <a:bodyPr/>
          <a:lstStyle/>
          <a:p>
            <a:r>
              <a:rPr lang="nb-NO"/>
              <a:t>Hardware – software – data </a:t>
            </a:r>
          </a:p>
          <a:p>
            <a:r>
              <a:rPr lang="nb-NO"/>
              <a:t>GPT – Generativ </a:t>
            </a:r>
            <a:r>
              <a:rPr lang="nb-NO" err="1"/>
              <a:t>Pretrained</a:t>
            </a:r>
            <a:r>
              <a:rPr lang="nb-NO"/>
              <a:t> Transformer </a:t>
            </a:r>
            <a:r>
              <a:rPr lang="nb-NO" err="1"/>
              <a:t>autumn</a:t>
            </a:r>
            <a:r>
              <a:rPr lang="nb-NO"/>
              <a:t>  2022 </a:t>
            </a:r>
            <a:endParaRPr lang="it-IT"/>
          </a:p>
        </p:txBody>
      </p:sp>
      <p:sp>
        <p:nvSpPr>
          <p:cNvPr id="6" name="TextBox 5">
            <a:extLst>
              <a:ext uri="{FF2B5EF4-FFF2-40B4-BE49-F238E27FC236}">
                <a16:creationId xmlns:a16="http://schemas.microsoft.com/office/drawing/2014/main" id="{3C8E9690-B44F-60EE-E18F-B924011583A9}"/>
              </a:ext>
            </a:extLst>
          </p:cNvPr>
          <p:cNvSpPr txBox="1"/>
          <p:nvPr/>
        </p:nvSpPr>
        <p:spPr>
          <a:xfrm>
            <a:off x="357189" y="2790850"/>
            <a:ext cx="4497444" cy="369332"/>
          </a:xfrm>
          <a:prstGeom prst="rect">
            <a:avLst/>
          </a:prstGeom>
          <a:noFill/>
        </p:spPr>
        <p:txBody>
          <a:bodyPr wrap="square" rtlCol="0">
            <a:spAutoFit/>
          </a:bodyPr>
          <a:lstStyle/>
          <a:p>
            <a:endParaRPr lang="it-IT"/>
          </a:p>
        </p:txBody>
      </p:sp>
    </p:spTree>
    <p:extLst>
      <p:ext uri="{BB962C8B-B14F-4D97-AF65-F5344CB8AC3E}">
        <p14:creationId xmlns:p14="http://schemas.microsoft.com/office/powerpoint/2010/main" val="1772887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2" name="Picture 2" descr="CEP (foto: Frassi, 1961)">
            <a:extLst>
              <a:ext uri="{FF2B5EF4-FFF2-40B4-BE49-F238E27FC236}">
                <a16:creationId xmlns:a16="http://schemas.microsoft.com/office/drawing/2014/main" id="{B0DF7BF4-C561-CE39-DB32-6D63D2A4E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0859" y="1014841"/>
            <a:ext cx="5948005" cy="4550224"/>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D93650BF-2640-8A7A-1BD5-869D21B76C26}"/>
              </a:ext>
            </a:extLst>
          </p:cNvPr>
          <p:cNvSpPr txBox="1"/>
          <p:nvPr/>
        </p:nvSpPr>
        <p:spPr>
          <a:xfrm>
            <a:off x="6248969" y="5843159"/>
            <a:ext cx="535845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800"/>
              <a:t>From Kilobyte til </a:t>
            </a:r>
            <a:r>
              <a:rPr lang="nb-NO" sz="2800" err="1"/>
              <a:t>Petabyte</a:t>
            </a:r>
            <a:r>
              <a:rPr lang="nb-NO" sz="2800"/>
              <a:t> 10</a:t>
            </a:r>
            <a:r>
              <a:rPr lang="nb-NO" sz="2800" baseline="30000"/>
              <a:t>15</a:t>
            </a:r>
            <a:r>
              <a:rPr lang="nb-NO" sz="2800"/>
              <a:t> </a:t>
            </a:r>
            <a:endParaRPr lang="nb-NO" sz="2800" baseline="30000"/>
          </a:p>
        </p:txBody>
      </p:sp>
      <p:sp>
        <p:nvSpPr>
          <p:cNvPr id="5" name="Title 4">
            <a:extLst>
              <a:ext uri="{FF2B5EF4-FFF2-40B4-BE49-F238E27FC236}">
                <a16:creationId xmlns:a16="http://schemas.microsoft.com/office/drawing/2014/main" id="{DB84C1B3-CCCE-5646-9323-6BF359D3A976}"/>
              </a:ext>
            </a:extLst>
          </p:cNvPr>
          <p:cNvSpPr>
            <a:spLocks noGrp="1"/>
          </p:cNvSpPr>
          <p:nvPr>
            <p:ph type="title"/>
          </p:nvPr>
        </p:nvSpPr>
        <p:spPr/>
        <p:txBody>
          <a:bodyPr/>
          <a:lstStyle/>
          <a:p>
            <a:r>
              <a:rPr lang="nb-NO" sz="3200" kern="1200">
                <a:solidFill>
                  <a:srgbClr val="000000"/>
                </a:solidFill>
                <a:effectLst/>
                <a:latin typeface="Aptos" panose="020B0004020202020204" pitchFamily="34" charset="0"/>
                <a:ea typeface="+mn-ea"/>
                <a:cs typeface="+mn-cs"/>
              </a:rPr>
              <a:t>Hardware</a:t>
            </a:r>
            <a:endParaRPr lang="nb-NO"/>
          </a:p>
        </p:txBody>
      </p:sp>
    </p:spTree>
    <p:extLst>
      <p:ext uri="{BB962C8B-B14F-4D97-AF65-F5344CB8AC3E}">
        <p14:creationId xmlns:p14="http://schemas.microsoft.com/office/powerpoint/2010/main" val="273617623"/>
      </p:ext>
    </p:extLst>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Margaret Hamilton Led the NASA Software Team That Landed ...">
            <a:extLst>
              <a:ext uri="{FF2B5EF4-FFF2-40B4-BE49-F238E27FC236}">
                <a16:creationId xmlns:a16="http://schemas.microsoft.com/office/drawing/2014/main" id="{4B9A8122-F17D-A5CB-49A8-0DEB13EB2F9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028" name="Picture 4">
            <a:extLst>
              <a:ext uri="{FF2B5EF4-FFF2-40B4-BE49-F238E27FC236}">
                <a16:creationId xmlns:a16="http://schemas.microsoft.com/office/drawing/2014/main" id="{ADAD20E9-FD1B-2025-BE76-E864A0CAF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199" y="-79375"/>
            <a:ext cx="5257800" cy="657225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FE2638E-F69B-8A0D-B521-BD24E8E1F06D}"/>
              </a:ext>
            </a:extLst>
          </p:cNvPr>
          <p:cNvSpPr>
            <a:spLocks noGrp="1"/>
          </p:cNvSpPr>
          <p:nvPr>
            <p:ph type="title"/>
          </p:nvPr>
        </p:nvSpPr>
        <p:spPr/>
        <p:txBody>
          <a:bodyPr/>
          <a:lstStyle/>
          <a:p>
            <a:r>
              <a:rPr lang="nb-NO" sz="3200" kern="1200">
                <a:solidFill>
                  <a:srgbClr val="000000"/>
                </a:solidFill>
                <a:effectLst/>
                <a:latin typeface="Aptos" panose="020B0004020202020204" pitchFamily="34" charset="0"/>
                <a:ea typeface="+mn-ea"/>
                <a:cs typeface="+mn-cs"/>
              </a:rPr>
              <a:t>Software</a:t>
            </a:r>
            <a:endParaRPr lang="nb-NO"/>
          </a:p>
        </p:txBody>
      </p:sp>
      <p:sp>
        <p:nvSpPr>
          <p:cNvPr id="6" name="TextBox 5">
            <a:extLst>
              <a:ext uri="{FF2B5EF4-FFF2-40B4-BE49-F238E27FC236}">
                <a16:creationId xmlns:a16="http://schemas.microsoft.com/office/drawing/2014/main" id="{F51EDBE7-3880-29FE-E7FC-E3E5DA8FBE90}"/>
              </a:ext>
            </a:extLst>
          </p:cNvPr>
          <p:cNvSpPr txBox="1"/>
          <p:nvPr/>
        </p:nvSpPr>
        <p:spPr>
          <a:xfrm>
            <a:off x="1110343" y="1673523"/>
            <a:ext cx="6096000" cy="1477328"/>
          </a:xfrm>
          <a:prstGeom prst="rect">
            <a:avLst/>
          </a:prstGeom>
          <a:noFill/>
        </p:spPr>
        <p:txBody>
          <a:bodyPr wrap="square">
            <a:spAutoFit/>
          </a:bodyPr>
          <a:lstStyle/>
          <a:p>
            <a:r>
              <a:rPr lang="nb-NO"/>
              <a:t>Margaret Hamilton (1936)</a:t>
            </a:r>
          </a:p>
          <a:p>
            <a:endParaRPr lang="en-US"/>
          </a:p>
          <a:p>
            <a:r>
              <a:rPr lang="en-US"/>
              <a:t>Apollo 145,000 lines of code</a:t>
            </a:r>
          </a:p>
          <a:p>
            <a:endParaRPr lang="en-US"/>
          </a:p>
          <a:p>
            <a:r>
              <a:rPr lang="en-US"/>
              <a:t>Now millions of lines of code</a:t>
            </a:r>
            <a:endParaRPr lang="nb-NO"/>
          </a:p>
        </p:txBody>
      </p:sp>
    </p:spTree>
    <p:extLst>
      <p:ext uri="{BB962C8B-B14F-4D97-AF65-F5344CB8AC3E}">
        <p14:creationId xmlns:p14="http://schemas.microsoft.com/office/powerpoint/2010/main" val="1176915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F0FDB7-216A-DD99-0D8C-72B02842532D}"/>
              </a:ext>
            </a:extLst>
          </p:cNvPr>
          <p:cNvSpPr txBox="1"/>
          <p:nvPr/>
        </p:nvSpPr>
        <p:spPr>
          <a:xfrm>
            <a:off x="6728346" y="1690062"/>
            <a:ext cx="4245891" cy="2800767"/>
          </a:xfrm>
          <a:prstGeom prst="rect">
            <a:avLst/>
          </a:prstGeom>
          <a:noFill/>
        </p:spPr>
        <p:txBody>
          <a:bodyPr wrap="square">
            <a:spAutoFit/>
          </a:bodyPr>
          <a:lstStyle/>
          <a:p>
            <a:r>
              <a:rPr lang="en-US" sz="4400"/>
              <a:t>CHAT GPT 4 has been trained on almost all text ever written </a:t>
            </a:r>
            <a:endParaRPr lang="nb-NO" sz="4400"/>
          </a:p>
        </p:txBody>
      </p:sp>
      <p:sp>
        <p:nvSpPr>
          <p:cNvPr id="5" name="TekstSylinder 4">
            <a:extLst>
              <a:ext uri="{FF2B5EF4-FFF2-40B4-BE49-F238E27FC236}">
                <a16:creationId xmlns:a16="http://schemas.microsoft.com/office/drawing/2014/main" id="{8827DF5C-0352-3F3E-B89E-521B3CEC89F4}"/>
              </a:ext>
            </a:extLst>
          </p:cNvPr>
          <p:cNvSpPr txBox="1"/>
          <p:nvPr/>
        </p:nvSpPr>
        <p:spPr>
          <a:xfrm>
            <a:off x="10389942" y="4229219"/>
            <a:ext cx="116858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800"/>
              <a:t>10</a:t>
            </a:r>
            <a:r>
              <a:rPr lang="nb-NO" sz="2800" baseline="30000"/>
              <a:t>13</a:t>
            </a:r>
          </a:p>
        </p:txBody>
      </p:sp>
      <p:sp>
        <p:nvSpPr>
          <p:cNvPr id="4" name="Title 3">
            <a:extLst>
              <a:ext uri="{FF2B5EF4-FFF2-40B4-BE49-F238E27FC236}">
                <a16:creationId xmlns:a16="http://schemas.microsoft.com/office/drawing/2014/main" id="{0952D203-4321-95DA-4001-0DF00CE644F1}"/>
              </a:ext>
            </a:extLst>
          </p:cNvPr>
          <p:cNvSpPr>
            <a:spLocks noGrp="1"/>
          </p:cNvSpPr>
          <p:nvPr>
            <p:ph type="title" idx="4294967295"/>
          </p:nvPr>
        </p:nvSpPr>
        <p:spPr/>
        <p:txBody>
          <a:bodyPr/>
          <a:lstStyle/>
          <a:p>
            <a:r>
              <a:rPr lang="nb-NO" sz="3200" kern="1200">
                <a:solidFill>
                  <a:srgbClr val="000000"/>
                </a:solidFill>
                <a:effectLst/>
                <a:latin typeface="Aptos" panose="020B0004020202020204" pitchFamily="34" charset="0"/>
                <a:ea typeface="+mn-ea"/>
                <a:cs typeface="+mn-cs"/>
              </a:rPr>
              <a:t>Data</a:t>
            </a:r>
            <a:endParaRPr lang="nb-NO"/>
          </a:p>
        </p:txBody>
      </p:sp>
      <p:pic>
        <p:nvPicPr>
          <p:cNvPr id="2050" name="Picture 2">
            <a:extLst>
              <a:ext uri="{FF2B5EF4-FFF2-40B4-BE49-F238E27FC236}">
                <a16:creationId xmlns:a16="http://schemas.microsoft.com/office/drawing/2014/main" id="{D16F0D30-8BE3-94B6-08C7-2426694E39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22" b="6624"/>
          <a:stretch/>
        </p:blipFill>
        <p:spPr bwMode="auto">
          <a:xfrm>
            <a:off x="308950" y="1508716"/>
            <a:ext cx="6232338" cy="35050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8029E35-3378-3214-E44F-EDD1BB3DB1AB}"/>
              </a:ext>
            </a:extLst>
          </p:cNvPr>
          <p:cNvSpPr txBox="1"/>
          <p:nvPr/>
        </p:nvSpPr>
        <p:spPr>
          <a:xfrm>
            <a:off x="838200" y="5811253"/>
            <a:ext cx="10187019" cy="923330"/>
          </a:xfrm>
          <a:prstGeom prst="rect">
            <a:avLst/>
          </a:prstGeom>
          <a:noFill/>
        </p:spPr>
        <p:txBody>
          <a:bodyPr wrap="none" rtlCol="0">
            <a:spAutoFit/>
          </a:bodyPr>
          <a:lstStyle/>
          <a:p>
            <a:r>
              <a:rPr lang="en-US"/>
              <a:t>GPT-3 has an estimated training time of 355-GPU-years and an estimated training cost of $4.6 million.</a:t>
            </a:r>
          </a:p>
          <a:p>
            <a:r>
              <a:rPr lang="en-US"/>
              <a:t>- If we trained GPT-3 on IDUN, it would take 355/36 = 10 years</a:t>
            </a:r>
          </a:p>
          <a:p>
            <a:endParaRPr lang="nb-NO"/>
          </a:p>
        </p:txBody>
      </p:sp>
    </p:spTree>
    <p:extLst>
      <p:ext uri="{BB962C8B-B14F-4D97-AF65-F5344CB8AC3E}">
        <p14:creationId xmlns:p14="http://schemas.microsoft.com/office/powerpoint/2010/main" val="298882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group of people standing in front of a computer screen&#10;&#10;Description automatically generated">
            <a:extLst>
              <a:ext uri="{FF2B5EF4-FFF2-40B4-BE49-F238E27FC236}">
                <a16:creationId xmlns:a16="http://schemas.microsoft.com/office/drawing/2014/main" id="{5148DABD-1D17-2F03-559D-B509126D18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5912" y="480060"/>
            <a:ext cx="5571066" cy="5571066"/>
          </a:xfrm>
          <a:prstGeom prst="rect">
            <a:avLst/>
          </a:prstGeom>
        </p:spPr>
      </p:pic>
      <p:sp>
        <p:nvSpPr>
          <p:cNvPr id="3" name="TextBox 2">
            <a:extLst>
              <a:ext uri="{FF2B5EF4-FFF2-40B4-BE49-F238E27FC236}">
                <a16:creationId xmlns:a16="http://schemas.microsoft.com/office/drawing/2014/main" id="{3CEC425F-71EF-A5CC-E223-F5853E209BCF}"/>
              </a:ext>
            </a:extLst>
          </p:cNvPr>
          <p:cNvSpPr txBox="1"/>
          <p:nvPr/>
        </p:nvSpPr>
        <p:spPr>
          <a:xfrm>
            <a:off x="750743" y="2655608"/>
            <a:ext cx="4209564" cy="646331"/>
          </a:xfrm>
          <a:prstGeom prst="rect">
            <a:avLst/>
          </a:prstGeom>
          <a:noFill/>
        </p:spPr>
        <p:txBody>
          <a:bodyPr wrap="square">
            <a:spAutoFit/>
          </a:bodyPr>
          <a:lstStyle/>
          <a:p>
            <a:pPr algn="l"/>
            <a:r>
              <a:rPr lang="en-US" sz="1800" b="0" i="0" u="none" strike="noStrike" baseline="0">
                <a:latin typeface="NimbusRomNo9L-Regu"/>
              </a:rPr>
              <a:t>During Autumn 2023, I asked </a:t>
            </a:r>
            <a:r>
              <a:rPr lang="en-US" sz="1800" b="0" i="0" u="none" strike="noStrike" baseline="0" err="1">
                <a:latin typeface="NimbusRomNo9L-Regu"/>
              </a:rPr>
              <a:t>OpenArt</a:t>
            </a:r>
            <a:r>
              <a:rPr lang="en-US" sz="1800" b="0" i="0" u="none" strike="noStrike" baseline="0">
                <a:latin typeface="NimbusRomNo9L-Regu"/>
              </a:rPr>
              <a:t> to draw four software engineers</a:t>
            </a:r>
          </a:p>
        </p:txBody>
      </p:sp>
      <p:sp>
        <p:nvSpPr>
          <p:cNvPr id="2" name="Title 1">
            <a:extLst>
              <a:ext uri="{FF2B5EF4-FFF2-40B4-BE49-F238E27FC236}">
                <a16:creationId xmlns:a16="http://schemas.microsoft.com/office/drawing/2014/main" id="{45B6D82D-BF38-00EB-AA71-7969A13D3018}"/>
              </a:ext>
            </a:extLst>
          </p:cNvPr>
          <p:cNvSpPr>
            <a:spLocks noGrp="1"/>
          </p:cNvSpPr>
          <p:nvPr>
            <p:ph type="title"/>
          </p:nvPr>
        </p:nvSpPr>
        <p:spPr/>
        <p:txBody>
          <a:bodyPr/>
          <a:lstStyle/>
          <a:p>
            <a:r>
              <a:rPr lang="en-US" sz="1800" b="0" i="0" kern="1200" baseline="0">
                <a:solidFill>
                  <a:srgbClr val="000000"/>
                </a:solidFill>
                <a:effectLst/>
                <a:latin typeface="NimbusRomNo9L-Regu"/>
                <a:ea typeface="+mn-ea"/>
                <a:cs typeface="+mn-cs"/>
              </a:rPr>
              <a:t>I asked </a:t>
            </a:r>
            <a:r>
              <a:rPr lang="en-US" sz="1800" b="0" i="0" kern="1200" baseline="0" err="1">
                <a:solidFill>
                  <a:srgbClr val="000000"/>
                </a:solidFill>
                <a:effectLst/>
                <a:latin typeface="NimbusRomNo9L-Regu"/>
                <a:ea typeface="+mn-ea"/>
                <a:cs typeface="+mn-cs"/>
              </a:rPr>
              <a:t>OpenArt</a:t>
            </a:r>
            <a:r>
              <a:rPr lang="en-US" sz="1800" b="0" i="0" kern="1200" baseline="0">
                <a:solidFill>
                  <a:srgbClr val="000000"/>
                </a:solidFill>
                <a:effectLst/>
                <a:latin typeface="NimbusRomNo9L-Regu"/>
                <a:ea typeface="+mn-ea"/>
                <a:cs typeface="+mn-cs"/>
              </a:rPr>
              <a:t> </a:t>
            </a:r>
            <a:endParaRPr lang="nb-NO"/>
          </a:p>
        </p:txBody>
      </p:sp>
    </p:spTree>
    <p:extLst>
      <p:ext uri="{BB962C8B-B14F-4D97-AF65-F5344CB8AC3E}">
        <p14:creationId xmlns:p14="http://schemas.microsoft.com/office/powerpoint/2010/main" val="36329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246C-E436-7B6E-562C-C5AF8A090A66}"/>
            </a:ext>
          </a:extLst>
        </p:cNvPr>
        <p:cNvGrpSpPr/>
        <p:nvPr/>
      </p:nvGrpSpPr>
      <p:grpSpPr>
        <a:xfrm>
          <a:off x="0" y="0"/>
          <a:ext cx="0" cy="0"/>
          <a:chOff x="0" y="0"/>
          <a:chExt cx="0" cy="0"/>
        </a:xfrm>
      </p:grpSpPr>
      <p:pic>
        <p:nvPicPr>
          <p:cNvPr id="5" name="Content Placeholder 4" descr="A group of people sitting at a table with laptops&#10;&#10;Description automatically generated">
            <a:extLst>
              <a:ext uri="{FF2B5EF4-FFF2-40B4-BE49-F238E27FC236}">
                <a16:creationId xmlns:a16="http://schemas.microsoft.com/office/drawing/2014/main" id="{7E7F31DE-7F3D-BC01-26C0-4D3C93028CE5}"/>
              </a:ext>
            </a:extLst>
          </p:cNvPr>
          <p:cNvPicPr>
            <a:picLocks noGrp="1" noChangeAspect="1"/>
          </p:cNvPicPr>
          <p:nvPr>
            <p:ph idx="1"/>
          </p:nvPr>
        </p:nvPicPr>
        <p:blipFill>
          <a:blip r:embed="rId2"/>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E61F3789-C393-428C-0869-6FBB15F26E78}"/>
              </a:ext>
            </a:extLst>
          </p:cNvPr>
          <p:cNvSpPr>
            <a:spLocks noGrp="1"/>
          </p:cNvSpPr>
          <p:nvPr>
            <p:ph type="title"/>
          </p:nvPr>
        </p:nvSpPr>
        <p:spPr/>
        <p:txBody>
          <a:bodyPr/>
          <a:lstStyle/>
          <a:p>
            <a:r>
              <a:rPr lang="en-US" sz="2200" b="0" i="0" kern="1200" baseline="0">
                <a:solidFill>
                  <a:srgbClr val="000000"/>
                </a:solidFill>
                <a:effectLst/>
                <a:latin typeface="Aptos" panose="020B0004020202020204" pitchFamily="34" charset="0"/>
                <a:ea typeface="+mn-ea"/>
                <a:cs typeface="+mn-cs"/>
              </a:rPr>
              <a:t>I asked again in 2025</a:t>
            </a:r>
            <a:endParaRPr lang="nb-NO"/>
          </a:p>
        </p:txBody>
      </p:sp>
    </p:spTree>
    <p:extLst>
      <p:ext uri="{BB962C8B-B14F-4D97-AF65-F5344CB8AC3E}">
        <p14:creationId xmlns:p14="http://schemas.microsoft.com/office/powerpoint/2010/main" val="12374179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8C305-FCD4-1933-7733-FAC031941D2E}"/>
              </a:ext>
            </a:extLst>
          </p:cNvPr>
          <p:cNvSpPr>
            <a:spLocks noGrp="1"/>
          </p:cNvSpPr>
          <p:nvPr>
            <p:ph type="title"/>
          </p:nvPr>
        </p:nvSpPr>
        <p:spPr>
          <a:xfrm>
            <a:off x="1115568" y="548640"/>
            <a:ext cx="10168128" cy="1179576"/>
          </a:xfrm>
        </p:spPr>
        <p:txBody>
          <a:bodyPr>
            <a:normAutofit/>
          </a:bodyPr>
          <a:lstStyle/>
          <a:p>
            <a:r>
              <a:rPr lang="nb-NO" sz="4000"/>
              <a:t>AI for all</a:t>
            </a:r>
          </a:p>
        </p:txBody>
      </p:sp>
      <p:sp>
        <p:nvSpPr>
          <p:cNvPr id="3" name="Content Placeholder 2">
            <a:extLst>
              <a:ext uri="{FF2B5EF4-FFF2-40B4-BE49-F238E27FC236}">
                <a16:creationId xmlns:a16="http://schemas.microsoft.com/office/drawing/2014/main" id="{8A49F22F-10E7-2336-E7FA-7A2BA35C531F}"/>
              </a:ext>
            </a:extLst>
          </p:cNvPr>
          <p:cNvSpPr>
            <a:spLocks noGrp="1"/>
          </p:cNvSpPr>
          <p:nvPr>
            <p:ph idx="1"/>
          </p:nvPr>
        </p:nvSpPr>
        <p:spPr>
          <a:xfrm>
            <a:off x="7411453" y="2478024"/>
            <a:ext cx="3872243" cy="3694176"/>
          </a:xfrm>
        </p:spPr>
        <p:txBody>
          <a:bodyPr anchor="ctr">
            <a:normAutofit/>
          </a:bodyPr>
          <a:lstStyle/>
          <a:p>
            <a:r>
              <a:rPr lang="nb-NO" sz="1800" err="1"/>
              <a:t>We</a:t>
            </a:r>
            <a:r>
              <a:rPr lang="nb-NO" sz="1800"/>
              <a:t> </a:t>
            </a:r>
            <a:r>
              <a:rPr lang="nb-NO" sz="1800" err="1"/>
              <a:t>cannot</a:t>
            </a:r>
            <a:r>
              <a:rPr lang="nb-NO" sz="1800"/>
              <a:t> </a:t>
            </a:r>
            <a:r>
              <a:rPr lang="nb-NO" sz="1800" err="1"/>
              <a:t>change</a:t>
            </a:r>
            <a:r>
              <a:rPr lang="nb-NO" sz="1800"/>
              <a:t> old </a:t>
            </a:r>
            <a:r>
              <a:rPr lang="nb-NO" sz="1800" err="1"/>
              <a:t>networks</a:t>
            </a:r>
            <a:r>
              <a:rPr lang="nb-NO" sz="1800"/>
              <a:t>, </a:t>
            </a:r>
            <a:r>
              <a:rPr lang="nb-NO" sz="1800" err="1"/>
              <a:t>we</a:t>
            </a:r>
            <a:r>
              <a:rPr lang="nb-NO" sz="1800"/>
              <a:t> </a:t>
            </a:r>
            <a:r>
              <a:rPr lang="nb-NO" sz="1800" err="1"/>
              <a:t>can</a:t>
            </a:r>
            <a:r>
              <a:rPr lang="nb-NO" sz="1800"/>
              <a:t> make </a:t>
            </a:r>
            <a:r>
              <a:rPr lang="nb-NO" sz="1800" err="1"/>
              <a:t>new</a:t>
            </a:r>
            <a:r>
              <a:rPr lang="nb-NO" sz="1800"/>
              <a:t> </a:t>
            </a:r>
            <a:r>
              <a:rPr lang="nb-NO" sz="1800" err="1"/>
              <a:t>ones</a:t>
            </a:r>
            <a:r>
              <a:rPr lang="nb-NO" sz="1800"/>
              <a:t> </a:t>
            </a:r>
            <a:r>
              <a:rPr lang="nb-NO" sz="1800" err="1"/>
              <a:t>around</a:t>
            </a:r>
            <a:r>
              <a:rPr lang="nb-NO" sz="1800"/>
              <a:t> AI</a:t>
            </a:r>
          </a:p>
          <a:p>
            <a:r>
              <a:rPr lang="en-US" sz="1800"/>
              <a:t>AI for women </a:t>
            </a:r>
            <a:r>
              <a:rPr lang="en-US" sz="1800">
                <a:hlinkClick r:id="rId2"/>
              </a:rPr>
              <a:t>https://irthapp.com/</a:t>
            </a:r>
            <a:endParaRPr lang="en-US" sz="1800"/>
          </a:p>
          <a:p>
            <a:r>
              <a:rPr lang="en-US" sz="1800" err="1"/>
              <a:t>EmpowHerAI</a:t>
            </a:r>
            <a:endParaRPr lang="en-US" sz="1800"/>
          </a:p>
          <a:p>
            <a:r>
              <a:rPr lang="en-US" sz="1800"/>
              <a:t>AI for your stakeholder group?  </a:t>
            </a:r>
          </a:p>
          <a:p>
            <a:r>
              <a:rPr lang="en-US" sz="1800" err="1"/>
              <a:t>Ainclusion</a:t>
            </a:r>
            <a:r>
              <a:rPr lang="en-US" sz="1800"/>
              <a:t>  </a:t>
            </a:r>
            <a:r>
              <a:rPr lang="nb-NO" sz="1800"/>
              <a:t> </a:t>
            </a:r>
          </a:p>
        </p:txBody>
      </p:sp>
      <p:pic>
        <p:nvPicPr>
          <p:cNvPr id="7" name="Picture 6">
            <a:extLst>
              <a:ext uri="{FF2B5EF4-FFF2-40B4-BE49-F238E27FC236}">
                <a16:creationId xmlns:a16="http://schemas.microsoft.com/office/drawing/2014/main" id="{F73D9C42-3E42-93F5-0BD8-846F5B49F3B5}"/>
              </a:ext>
            </a:extLst>
          </p:cNvPr>
          <p:cNvPicPr>
            <a:picLocks noChangeAspect="1"/>
          </p:cNvPicPr>
          <p:nvPr/>
        </p:nvPicPr>
        <p:blipFill rotWithShape="1">
          <a:blip r:embed="rId3"/>
          <a:srcRect l="2372" t="11071" r="776" b="5543"/>
          <a:stretch/>
        </p:blipFill>
        <p:spPr>
          <a:xfrm>
            <a:off x="558209" y="2766040"/>
            <a:ext cx="6402029" cy="3444938"/>
          </a:xfrm>
          <a:prstGeom prst="rect">
            <a:avLst/>
          </a:prstGeom>
        </p:spPr>
      </p:pic>
    </p:spTree>
    <p:extLst>
      <p:ext uri="{BB962C8B-B14F-4D97-AF65-F5344CB8AC3E}">
        <p14:creationId xmlns:p14="http://schemas.microsoft.com/office/powerpoint/2010/main" val="12761473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907D7E-9E1E-4EA8-F972-718993E36C4D}"/>
              </a:ext>
            </a:extLst>
          </p:cNvPr>
          <p:cNvSpPr>
            <a:spLocks noGrp="1"/>
          </p:cNvSpPr>
          <p:nvPr>
            <p:ph type="title"/>
          </p:nvPr>
        </p:nvSpPr>
        <p:spPr/>
        <p:txBody>
          <a:bodyPr/>
          <a:lstStyle/>
          <a:p>
            <a:r>
              <a:rPr lang="nb-NO"/>
              <a:t>AI ACT</a:t>
            </a:r>
          </a:p>
        </p:txBody>
      </p:sp>
      <p:sp>
        <p:nvSpPr>
          <p:cNvPr id="4" name="Content Placeholder 3">
            <a:extLst>
              <a:ext uri="{FF2B5EF4-FFF2-40B4-BE49-F238E27FC236}">
                <a16:creationId xmlns:a16="http://schemas.microsoft.com/office/drawing/2014/main" id="{13C5994A-FD9F-DF35-EC3E-ADF7D4D0C849}"/>
              </a:ext>
            </a:extLst>
          </p:cNvPr>
          <p:cNvSpPr>
            <a:spLocks noGrp="1"/>
          </p:cNvSpPr>
          <p:nvPr>
            <p:ph idx="1"/>
          </p:nvPr>
        </p:nvSpPr>
        <p:spPr/>
        <p:txBody>
          <a:bodyPr>
            <a:normAutofit/>
          </a:bodyPr>
          <a:lstStyle/>
          <a:p>
            <a:pPr marL="0" indent="0">
              <a:buNone/>
            </a:pPr>
            <a:r>
              <a:rPr lang="en-US"/>
              <a:t>While the Act does not explicitly mention individuals with disabilities, it emphasizes the importance of ensuring that AI systems are accessible and do not discriminate against any group.</a:t>
            </a:r>
          </a:p>
        </p:txBody>
      </p:sp>
    </p:spTree>
    <p:extLst>
      <p:ext uri="{BB962C8B-B14F-4D97-AF65-F5344CB8AC3E}">
        <p14:creationId xmlns:p14="http://schemas.microsoft.com/office/powerpoint/2010/main" val="3373154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43590-D42A-022C-8862-242E4F430802}"/>
              </a:ext>
            </a:extLst>
          </p:cNvPr>
          <p:cNvSpPr>
            <a:spLocks noGrp="1"/>
          </p:cNvSpPr>
          <p:nvPr>
            <p:ph type="title"/>
          </p:nvPr>
        </p:nvSpPr>
        <p:spPr/>
        <p:txBody>
          <a:bodyPr>
            <a:normAutofit/>
          </a:bodyPr>
          <a:lstStyle/>
          <a:p>
            <a:pPr marL="0" lvl="0" indent="0">
              <a:buNone/>
            </a:pPr>
            <a:r>
              <a:rPr lang="en-US"/>
              <a:t>What is the EU AI Act?</a:t>
            </a:r>
            <a:endParaRPr lang="nb-NO"/>
          </a:p>
        </p:txBody>
      </p:sp>
      <p:sp>
        <p:nvSpPr>
          <p:cNvPr id="3" name="Content Placeholder 2">
            <a:extLst>
              <a:ext uri="{FF2B5EF4-FFF2-40B4-BE49-F238E27FC236}">
                <a16:creationId xmlns:a16="http://schemas.microsoft.com/office/drawing/2014/main" id="{633DEA97-B7A6-6AC4-4EE4-3FE03DE0642B}"/>
              </a:ext>
            </a:extLst>
          </p:cNvPr>
          <p:cNvSpPr>
            <a:spLocks noGrp="1"/>
          </p:cNvSpPr>
          <p:nvPr>
            <p:ph idx="1"/>
          </p:nvPr>
        </p:nvSpPr>
        <p:spPr/>
        <p:txBody>
          <a:bodyPr>
            <a:normAutofit fontScale="92500" lnSpcReduction="20000"/>
          </a:bodyPr>
          <a:lstStyle/>
          <a:p>
            <a:pPr lvl="0"/>
            <a:r>
              <a:rPr lang="en-US"/>
              <a:t>World’s first comprehensive AI law (adopted July 2024, effective August 2024).</a:t>
            </a:r>
          </a:p>
          <a:p>
            <a:pPr lvl="0"/>
            <a:r>
              <a:rPr lang="en-US"/>
              <a:t>Goal: Ensure AI is safe, transparent, non-discriminatory, and human-centric.</a:t>
            </a:r>
          </a:p>
          <a:p>
            <a:pPr lvl="0"/>
            <a:r>
              <a:rPr lang="en-US"/>
              <a:t>Risk-based approach:</a:t>
            </a:r>
          </a:p>
          <a:p>
            <a:pPr lvl="1"/>
            <a:r>
              <a:rPr lang="en-US"/>
              <a:t>Unacceptable risk: Prohibited (e.g., social scoring, manipulative AI).</a:t>
            </a:r>
          </a:p>
          <a:p>
            <a:pPr lvl="1"/>
            <a:r>
              <a:rPr lang="en-US"/>
              <a:t>High risk: Strict compliance (e.g., recruitment, credit scoring, medical diagnosis).</a:t>
            </a:r>
          </a:p>
          <a:p>
            <a:pPr lvl="1"/>
            <a:r>
              <a:rPr lang="en-US"/>
              <a:t>Limited risk: Transparency obligations (e.g., chatbots, deepfakes).</a:t>
            </a:r>
          </a:p>
          <a:p>
            <a:pPr lvl="1"/>
            <a:r>
              <a:rPr lang="en-US"/>
              <a:t>Minimal risk: No regulation (e.g., spam filters, games).</a:t>
            </a:r>
          </a:p>
          <a:p>
            <a:pPr lvl="1"/>
            <a:r>
              <a:rPr lang="en-US"/>
              <a:t>General-Purpose AI: Transparency, copyright compliance, risk mitigation.</a:t>
            </a:r>
          </a:p>
          <a:p>
            <a:pPr lvl="1"/>
            <a:r>
              <a:rPr lang="en-US"/>
              <a:t>Penalties: Up to €35M or 7% of global turnover.</a:t>
            </a:r>
          </a:p>
          <a:p>
            <a:pPr lvl="1"/>
            <a:r>
              <a:rPr lang="en-US"/>
              <a:t>Timeline: Full obligations for high-risk systems by August 2027.</a:t>
            </a:r>
          </a:p>
        </p:txBody>
      </p:sp>
      <p:pic>
        <p:nvPicPr>
          <p:cNvPr id="5" name="Picture 4" descr="A black background with a black square&#10;&#10;AI-generated content may be incorrect.">
            <a:extLst>
              <a:ext uri="{FF2B5EF4-FFF2-40B4-BE49-F238E27FC236}">
                <a16:creationId xmlns:a16="http://schemas.microsoft.com/office/drawing/2014/main" id="{21AD5FC3-2A6C-6A9F-374E-53F2348E8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3812" y="230188"/>
            <a:ext cx="5372376" cy="1365320"/>
          </a:xfrm>
          <a:prstGeom prst="rect">
            <a:avLst/>
          </a:prstGeom>
        </p:spPr>
      </p:pic>
    </p:spTree>
    <p:extLst>
      <p:ext uri="{BB962C8B-B14F-4D97-AF65-F5344CB8AC3E}">
        <p14:creationId xmlns:p14="http://schemas.microsoft.com/office/powerpoint/2010/main" val="12437405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8E5B6-BDC5-9FE0-9E6A-70D2F72B4ABA}"/>
              </a:ext>
            </a:extLst>
          </p:cNvPr>
          <p:cNvSpPr>
            <a:spLocks noGrp="1"/>
          </p:cNvSpPr>
          <p:nvPr>
            <p:ph type="title"/>
          </p:nvPr>
        </p:nvSpPr>
        <p:spPr/>
        <p:txBody>
          <a:bodyPr>
            <a:normAutofit/>
          </a:bodyPr>
          <a:lstStyle/>
          <a:p>
            <a:pPr marL="0" lvl="0" indent="0">
              <a:buNone/>
            </a:pPr>
            <a:r>
              <a:rPr lang="en-US"/>
              <a:t>Inclusivity and AI for All </a:t>
            </a:r>
            <a:endParaRPr lang="nb-NO"/>
          </a:p>
        </p:txBody>
      </p:sp>
      <p:sp>
        <p:nvSpPr>
          <p:cNvPr id="3" name="Content Placeholder 2">
            <a:extLst>
              <a:ext uri="{FF2B5EF4-FFF2-40B4-BE49-F238E27FC236}">
                <a16:creationId xmlns:a16="http://schemas.microsoft.com/office/drawing/2014/main" id="{3F65D2BF-AA5B-E0D0-E0BD-7336AE7DACEE}"/>
              </a:ext>
            </a:extLst>
          </p:cNvPr>
          <p:cNvSpPr>
            <a:spLocks noGrp="1"/>
          </p:cNvSpPr>
          <p:nvPr>
            <p:ph idx="1"/>
          </p:nvPr>
        </p:nvSpPr>
        <p:spPr/>
        <p:txBody>
          <a:bodyPr>
            <a:normAutofit fontScale="92500" lnSpcReduction="20000"/>
          </a:bodyPr>
          <a:lstStyle/>
          <a:p>
            <a:pPr lvl="0"/>
            <a:r>
              <a:rPr lang="en-US"/>
              <a:t>Human-Centric Design: Respect fundamental rights, avoid discrimination.</a:t>
            </a:r>
          </a:p>
          <a:p>
            <a:pPr lvl="0"/>
            <a:r>
              <a:rPr lang="en-US"/>
              <a:t>AI Literacy: Organizations must train staff on AI risks and benefits (since Feb 2025).</a:t>
            </a:r>
          </a:p>
          <a:p>
            <a:pPr lvl="0"/>
            <a:r>
              <a:rPr lang="en-US"/>
              <a:t>Accessibility &amp; Fairness: Ban exploitation of vulnerabilities (age, disability, socio-economic status).</a:t>
            </a:r>
          </a:p>
          <a:p>
            <a:pPr lvl="0"/>
            <a:r>
              <a:rPr lang="en-US"/>
              <a:t>Transparency for Users: People must know when interacting with AI or AI-generated content.</a:t>
            </a:r>
          </a:p>
          <a:p>
            <a:pPr lvl="0"/>
            <a:r>
              <a:rPr lang="en-US"/>
              <a:t>Support for SMEs &amp; Startups: EU programs promote inclusive innovation aligned with EU values.</a:t>
            </a:r>
          </a:p>
          <a:p>
            <a:pPr lvl="0"/>
            <a:r>
              <a:rPr lang="en-US"/>
              <a:t>Global Reach: Applies to any AI system impacting EU citizens, ensuring fairness beyond borders.</a:t>
            </a:r>
            <a:endParaRPr lang="nb-NO"/>
          </a:p>
        </p:txBody>
      </p:sp>
      <p:pic>
        <p:nvPicPr>
          <p:cNvPr id="4" name="Picture 3" descr="A black background with a black square&#10;&#10;AI-generated content may be incorrect.">
            <a:extLst>
              <a:ext uri="{FF2B5EF4-FFF2-40B4-BE49-F238E27FC236}">
                <a16:creationId xmlns:a16="http://schemas.microsoft.com/office/drawing/2014/main" id="{CCFF5445-E432-B79E-C052-B40C161E0C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3812" y="230188"/>
            <a:ext cx="5372376" cy="1365320"/>
          </a:xfrm>
          <a:prstGeom prst="rect">
            <a:avLst/>
          </a:prstGeom>
        </p:spPr>
      </p:pic>
    </p:spTree>
    <p:extLst>
      <p:ext uri="{BB962C8B-B14F-4D97-AF65-F5344CB8AC3E}">
        <p14:creationId xmlns:p14="http://schemas.microsoft.com/office/powerpoint/2010/main" val="1070714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0609F1-8863-7480-4A4A-02037BBFBE58}"/>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lvl="0" algn="ctr"/>
            <a:r>
              <a:rPr lang="en-US" sz="7200" kern="1200">
                <a:solidFill>
                  <a:schemeClr val="tx1"/>
                </a:solidFill>
                <a:latin typeface="+mj-lt"/>
                <a:ea typeface="+mj-ea"/>
                <a:cs typeface="+mj-cs"/>
              </a:rPr>
              <a:t>How to set up an intervention </a:t>
            </a:r>
          </a:p>
        </p:txBody>
      </p:sp>
    </p:spTree>
    <p:extLst>
      <p:ext uri="{BB962C8B-B14F-4D97-AF65-F5344CB8AC3E}">
        <p14:creationId xmlns:p14="http://schemas.microsoft.com/office/powerpoint/2010/main" val="2290768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BCDBC4-58CC-5B42-8783-97C69D44389A}"/>
              </a:ext>
            </a:extLst>
          </p:cNvPr>
          <p:cNvSpPr>
            <a:spLocks noGrp="1"/>
          </p:cNvSpPr>
          <p:nvPr>
            <p:ph type="title"/>
          </p:nvPr>
        </p:nvSpPr>
        <p:spPr>
          <a:xfrm>
            <a:off x="621792" y="1161288"/>
            <a:ext cx="3602736" cy="4526280"/>
          </a:xfrm>
        </p:spPr>
        <p:txBody>
          <a:bodyPr vert="horz" lIns="91440" tIns="45720" rIns="91440" bIns="45720" rtlCol="0" anchor="ctr">
            <a:normAutofit/>
          </a:bodyPr>
          <a:lstStyle/>
          <a:p>
            <a:pPr>
              <a:spcBef>
                <a:spcPct val="0"/>
              </a:spcBef>
            </a:pPr>
            <a:r>
              <a:rPr lang="en-US" sz="4000" kern="1200">
                <a:solidFill>
                  <a:schemeClr val="tx1"/>
                </a:solidFill>
                <a:latin typeface="+mj-lt"/>
                <a:ea typeface="+mj-ea"/>
                <a:cs typeface="+mj-cs"/>
              </a:rPr>
              <a:t>What do we want?</a:t>
            </a:r>
          </a:p>
        </p:txBody>
      </p:sp>
      <p:sp>
        <p:nvSpPr>
          <p:cNvPr id="2" name="Subtitle 1">
            <a:extLst>
              <a:ext uri="{FF2B5EF4-FFF2-40B4-BE49-F238E27FC236}">
                <a16:creationId xmlns:a16="http://schemas.microsoft.com/office/drawing/2014/main" id="{5484FF00-93BA-6A60-86F1-F32E9168ABF3}"/>
              </a:ext>
            </a:extLst>
          </p:cNvPr>
          <p:cNvSpPr>
            <a:spLocks noGrp="1"/>
          </p:cNvSpPr>
          <p:nvPr>
            <p:ph type="subTitle" idx="1"/>
          </p:nvPr>
        </p:nvSpPr>
        <p:spPr>
          <a:xfrm>
            <a:off x="5434149" y="932688"/>
            <a:ext cx="5916603" cy="4992624"/>
          </a:xfrm>
        </p:spPr>
        <p:txBody>
          <a:bodyPr vert="horz" lIns="91440" tIns="45720" rIns="91440" bIns="45720" rtlCol="0" anchor="ctr">
            <a:normAutofit/>
          </a:bodyPr>
          <a:lstStyle/>
          <a:p>
            <a:pPr>
              <a:lnSpc>
                <a:spcPct val="90000"/>
              </a:lnSpc>
              <a:spcAft>
                <a:spcPts val="600"/>
              </a:spcAft>
              <a:buFont typeface="Arial" panose="020B0604020202020204" pitchFamily="34" charset="0"/>
              <a:buChar char="•"/>
            </a:pPr>
            <a:r>
              <a:rPr lang="en-US" sz="2000"/>
              <a:t>Equal rights</a:t>
            </a:r>
          </a:p>
          <a:p>
            <a:pPr>
              <a:lnSpc>
                <a:spcPct val="90000"/>
              </a:lnSpc>
              <a:spcAft>
                <a:spcPts val="600"/>
              </a:spcAft>
              <a:buFont typeface="Arial" panose="020B0604020202020204" pitchFamily="34" charset="0"/>
              <a:buChar char="•"/>
            </a:pPr>
            <a:endParaRPr lang="en-US" sz="2000"/>
          </a:p>
          <a:p>
            <a:pPr>
              <a:lnSpc>
                <a:spcPct val="90000"/>
              </a:lnSpc>
              <a:spcAft>
                <a:spcPts val="600"/>
              </a:spcAft>
              <a:buFont typeface="Arial" panose="020B0604020202020204" pitchFamily="34" charset="0"/>
              <a:buChar char="•"/>
            </a:pPr>
            <a:r>
              <a:rPr lang="en-US" sz="2000"/>
              <a:t>Diversity of thoughts</a:t>
            </a:r>
          </a:p>
          <a:p>
            <a:pPr>
              <a:lnSpc>
                <a:spcPct val="90000"/>
              </a:lnSpc>
              <a:spcAft>
                <a:spcPts val="600"/>
              </a:spcAft>
              <a:buFont typeface="Arial" panose="020B0604020202020204" pitchFamily="34" charset="0"/>
              <a:buChar char="•"/>
            </a:pPr>
            <a:endParaRPr lang="en-US" sz="2000"/>
          </a:p>
          <a:p>
            <a:pPr>
              <a:lnSpc>
                <a:spcPct val="90000"/>
              </a:lnSpc>
              <a:spcAft>
                <a:spcPts val="600"/>
              </a:spcAft>
              <a:buFont typeface="Arial" panose="020B0604020202020204" pitchFamily="34" charset="0"/>
              <a:buChar char="•"/>
            </a:pPr>
            <a:r>
              <a:rPr lang="en-US" sz="2000"/>
              <a:t>Economic reasons</a:t>
            </a:r>
          </a:p>
        </p:txBody>
      </p:sp>
    </p:spTree>
    <p:extLst>
      <p:ext uri="{BB962C8B-B14F-4D97-AF65-F5344CB8AC3E}">
        <p14:creationId xmlns:p14="http://schemas.microsoft.com/office/powerpoint/2010/main" val="41398208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4F7A35A-03D0-FCFC-2B86-F5C9C7E1AC6A}"/>
              </a:ext>
            </a:extLst>
          </p:cNvPr>
          <p:cNvSpPr txBox="1"/>
          <p:nvPr/>
        </p:nvSpPr>
        <p:spPr>
          <a:xfrm>
            <a:off x="797360" y="476091"/>
            <a:ext cx="10597280" cy="5906729"/>
          </a:xfrm>
          <a:prstGeom prst="rect">
            <a:avLst/>
          </a:prstGeom>
          <a:noFill/>
        </p:spPr>
        <p:txBody>
          <a:bodyPr wrap="square" anchor="t">
            <a:noAutofit/>
          </a:bodyPr>
          <a:lstStyle/>
          <a:p>
            <a:pPr>
              <a:spcAft>
                <a:spcPts val="600"/>
              </a:spcAft>
            </a:pPr>
            <a:r>
              <a:rPr lang="en-US" sz="5400" b="1">
                <a:latin typeface="Arial"/>
                <a:ea typeface="+mj-ea"/>
                <a:cs typeface="Arial"/>
              </a:rPr>
              <a:t>The European Commission report </a:t>
            </a:r>
            <a:r>
              <a:rPr lang="en-US" sz="5400" b="1">
                <a:latin typeface="Arial"/>
                <a:ea typeface="+mj-ea"/>
                <a:cs typeface="Arial"/>
                <a:hlinkClick r:id="rId3">
                  <a:extLst>
                    <a:ext uri="{A12FA001-AC4F-418D-AE19-62706E023703}">
                      <ahyp:hlinkClr xmlns:ahyp="http://schemas.microsoft.com/office/drawing/2018/hyperlinkcolor" val="tx"/>
                    </a:ext>
                  </a:extLst>
                </a:hlinkClick>
              </a:rPr>
              <a:t>Women active in the ICT sector</a:t>
            </a:r>
            <a:r>
              <a:rPr lang="en-US" sz="5400" b="1">
                <a:latin typeface="Arial"/>
                <a:ea typeface="+mj-ea"/>
                <a:cs typeface="Arial"/>
              </a:rPr>
              <a:t> concludes that including more women in the digital economy could create an annual GDP boost in the EU of </a:t>
            </a:r>
            <a:r>
              <a:rPr lang="en-US" sz="5400" b="1">
                <a:solidFill>
                  <a:srgbClr val="C1272D"/>
                </a:solidFill>
                <a:latin typeface="Arial"/>
                <a:ea typeface="+mj-ea"/>
                <a:cs typeface="Arial"/>
              </a:rPr>
              <a:t>EUR 9 </a:t>
            </a:r>
            <a:r>
              <a:rPr lang="en-US" sz="5400" b="1">
                <a:latin typeface="Arial"/>
                <a:ea typeface="+mj-ea"/>
                <a:cs typeface="Arial"/>
              </a:rPr>
              <a:t>billion.</a:t>
            </a:r>
            <a:endParaRPr lang="nb-NO" sz="5400" b="1">
              <a:latin typeface="Arial"/>
              <a:ea typeface="+mj-ea"/>
              <a:cs typeface="Arial"/>
            </a:endParaRPr>
          </a:p>
        </p:txBody>
      </p:sp>
    </p:spTree>
    <p:extLst>
      <p:ext uri="{BB962C8B-B14F-4D97-AF65-F5344CB8AC3E}">
        <p14:creationId xmlns:p14="http://schemas.microsoft.com/office/powerpoint/2010/main" val="16104408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rb cut effect - Wikipedia">
            <a:extLst>
              <a:ext uri="{FF2B5EF4-FFF2-40B4-BE49-F238E27FC236}">
                <a16:creationId xmlns:a16="http://schemas.microsoft.com/office/drawing/2014/main" id="{9CE04D7E-414C-27A8-3AB3-AF71844298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882"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C046A2F-0F25-25FD-2CBE-8E02834E940B}"/>
              </a:ext>
            </a:extLst>
          </p:cNvPr>
          <p:cNvSpPr txBox="1"/>
          <p:nvPr/>
        </p:nvSpPr>
        <p:spPr>
          <a:xfrm>
            <a:off x="10368329" y="4678637"/>
            <a:ext cx="1747472" cy="724635"/>
          </a:xfrm>
          <a:prstGeom prst="rect">
            <a:avLst/>
          </a:prstGeom>
        </p:spPr>
        <p:txBody>
          <a:bodyPr vert="horz" lIns="91440" tIns="45720" rIns="91440" bIns="45720" rtlCol="0">
            <a:normAutofit/>
          </a:bodyPr>
          <a:lstStyle/>
          <a:p>
            <a:pPr>
              <a:lnSpc>
                <a:spcPct val="90000"/>
              </a:lnSpc>
              <a:spcAft>
                <a:spcPts val="600"/>
              </a:spcAft>
            </a:pPr>
            <a:r>
              <a:rPr lang="en-US" sz="2000"/>
              <a:t>curb cut</a:t>
            </a:r>
          </a:p>
        </p:txBody>
      </p:sp>
      <p:pic>
        <p:nvPicPr>
          <p:cNvPr id="2" name="Bilde 2" descr="Et bilde som inneholder tekst, sirkel, skjermbilde&#10;&#10;Automatisk generert beskrivelse">
            <a:extLst>
              <a:ext uri="{FF2B5EF4-FFF2-40B4-BE49-F238E27FC236}">
                <a16:creationId xmlns:a16="http://schemas.microsoft.com/office/drawing/2014/main" id="{59DCA832-2EE9-60A7-BE68-0E29BEAFA6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27186" y="-144749"/>
            <a:ext cx="3564814" cy="3573749"/>
          </a:xfrm>
          <a:prstGeom prst="rect">
            <a:avLst/>
          </a:prstGeom>
        </p:spPr>
      </p:pic>
    </p:spTree>
    <p:extLst>
      <p:ext uri="{BB962C8B-B14F-4D97-AF65-F5344CB8AC3E}">
        <p14:creationId xmlns:p14="http://schemas.microsoft.com/office/powerpoint/2010/main" val="2921582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2" name="Text Placeholder 1">
            <a:extLst>
              <a:ext uri="{FF2B5EF4-FFF2-40B4-BE49-F238E27FC236}">
                <a16:creationId xmlns:a16="http://schemas.microsoft.com/office/drawing/2014/main" id="{769FBC98-07CA-82CE-BADF-D23F88375704}"/>
              </a:ext>
            </a:extLst>
          </p:cNvPr>
          <p:cNvSpPr txBox="1">
            <a:spLocks/>
          </p:cNvSpPr>
          <p:nvPr/>
        </p:nvSpPr>
        <p:spPr>
          <a:xfrm>
            <a:off x="798871" y="1840783"/>
            <a:ext cx="4497388" cy="317638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400">
                <a:latin typeface="Calibri" panose="020F0502020204030204" pitchFamily="34" charset="0"/>
                <a:cs typeface="Calibri" panose="020F0502020204030204" pitchFamily="34" charset="0"/>
              </a:rPr>
              <a:t>2012: 17%</a:t>
            </a:r>
            <a:endParaRPr lang="en-US">
              <a:latin typeface="Calibri" panose="020F0502020204030204" pitchFamily="34" charset="0"/>
              <a:cs typeface="Calibri" panose="020F0502020204030204" pitchFamily="34" charset="0"/>
            </a:endParaRPr>
          </a:p>
          <a:p>
            <a:pPr indent="0"/>
            <a:endParaRPr lang="en-US" sz="5400">
              <a:latin typeface="Calibri" panose="020F0502020204030204" pitchFamily="34" charset="0"/>
              <a:cs typeface="Calibri" panose="020F0502020204030204" pitchFamily="34" charset="0"/>
            </a:endParaRPr>
          </a:p>
          <a:p>
            <a:pPr marL="0" indent="0">
              <a:buFont typeface="Arial" panose="020B0604020202020204" pitchFamily="34" charset="0"/>
              <a:buNone/>
            </a:pPr>
            <a:r>
              <a:rPr lang="en-US" sz="5400">
                <a:latin typeface="Calibri" panose="020F0502020204030204" pitchFamily="34" charset="0"/>
                <a:cs typeface="Calibri" panose="020F0502020204030204" pitchFamily="34" charset="0"/>
              </a:rPr>
              <a:t>2023: 19,4%</a:t>
            </a:r>
          </a:p>
          <a:p>
            <a:pPr marL="0" indent="0">
              <a:buFont typeface="Arial" panose="020B0604020202020204" pitchFamily="34" charset="0"/>
              <a:buNone/>
            </a:pPr>
            <a:r>
              <a:rPr lang="en-US" sz="5400">
                <a:latin typeface="Calibri" panose="020F0502020204030204" pitchFamily="34" charset="0"/>
                <a:cs typeface="Calibri" panose="020F0502020204030204" pitchFamily="34" charset="0"/>
              </a:rPr>
              <a:t>		</a:t>
            </a:r>
          </a:p>
        </p:txBody>
      </p:sp>
      <p:pic>
        <p:nvPicPr>
          <p:cNvPr id="4" name="Picture 2">
            <a:extLst>
              <a:ext uri="{FF2B5EF4-FFF2-40B4-BE49-F238E27FC236}">
                <a16:creationId xmlns:a16="http://schemas.microsoft.com/office/drawing/2014/main" id="{B55CAA79-446F-90BC-0852-7EE5D99F5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677" y="1385191"/>
            <a:ext cx="5441410" cy="362311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BCE784C-5D91-DDC7-1DE2-9DA6B7B01251}"/>
              </a:ext>
            </a:extLst>
          </p:cNvPr>
          <p:cNvSpPr txBox="1"/>
          <p:nvPr/>
        </p:nvSpPr>
        <p:spPr>
          <a:xfrm>
            <a:off x="798871" y="5967663"/>
            <a:ext cx="5246308" cy="369332"/>
          </a:xfrm>
          <a:prstGeom prst="rect">
            <a:avLst/>
          </a:prstGeom>
          <a:noFill/>
        </p:spPr>
        <p:txBody>
          <a:bodyPr wrap="none" rtlCol="0">
            <a:spAutoFit/>
          </a:bodyPr>
          <a:lstStyle/>
          <a:p>
            <a:r>
              <a:rPr lang="nb-NO" err="1"/>
              <a:t>Which</a:t>
            </a:r>
            <a:r>
              <a:rPr lang="nb-NO"/>
              <a:t> </a:t>
            </a:r>
            <a:r>
              <a:rPr lang="nb-NO" err="1"/>
              <a:t>are</a:t>
            </a:r>
            <a:r>
              <a:rPr lang="nb-NO"/>
              <a:t> the </a:t>
            </a:r>
            <a:r>
              <a:rPr lang="nb-NO" err="1"/>
              <a:t>numbers</a:t>
            </a:r>
            <a:r>
              <a:rPr lang="nb-NO"/>
              <a:t> for </a:t>
            </a:r>
            <a:r>
              <a:rPr lang="nb-NO" err="1"/>
              <a:t>your</a:t>
            </a:r>
            <a:r>
              <a:rPr lang="nb-NO"/>
              <a:t> stakeholder group? </a:t>
            </a:r>
            <a:endParaRPr lang="it-IT"/>
          </a:p>
        </p:txBody>
      </p:sp>
      <p:sp>
        <p:nvSpPr>
          <p:cNvPr id="5" name="Title 4">
            <a:extLst>
              <a:ext uri="{FF2B5EF4-FFF2-40B4-BE49-F238E27FC236}">
                <a16:creationId xmlns:a16="http://schemas.microsoft.com/office/drawing/2014/main" id="{21C6462F-8C5D-B8C1-036A-D967BA9A8376}"/>
              </a:ext>
            </a:extLst>
          </p:cNvPr>
          <p:cNvSpPr>
            <a:spLocks noGrp="1"/>
          </p:cNvSpPr>
          <p:nvPr>
            <p:ph type="title"/>
          </p:nvPr>
        </p:nvSpPr>
        <p:spPr/>
        <p:txBody>
          <a:bodyPr/>
          <a:lstStyle/>
          <a:p>
            <a:r>
              <a:rPr lang="nb-NO" err="1"/>
              <a:t>Women</a:t>
            </a:r>
            <a:r>
              <a:rPr lang="nb-NO"/>
              <a:t> in ICT</a:t>
            </a:r>
          </a:p>
        </p:txBody>
      </p:sp>
    </p:spTree>
    <p:extLst>
      <p:ext uri="{BB962C8B-B14F-4D97-AF65-F5344CB8AC3E}">
        <p14:creationId xmlns:p14="http://schemas.microsoft.com/office/powerpoint/2010/main" val="3052828452"/>
      </p:ext>
    </p:extLst>
  </p:cSld>
  <p:clrMapOvr>
    <a:masterClrMapping/>
  </p:clrMapOvr>
  <p:transition spd="slow">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4" name="Google Shape;1004;p89"/>
          <p:cNvSpPr txBox="1">
            <a:spLocks noGrp="1"/>
          </p:cNvSpPr>
          <p:nvPr>
            <p:ph type="subTitle" idx="1"/>
          </p:nvPr>
        </p:nvSpPr>
        <p:spPr>
          <a:xfrm>
            <a:off x="1084881" y="2707230"/>
            <a:ext cx="2108264" cy="413200"/>
          </a:xfrm>
          <a:prstGeom prst="rect">
            <a:avLst/>
          </a:prstGeom>
        </p:spPr>
        <p:txBody>
          <a:bodyPr spcFirstLastPara="1" vert="horz" wrap="square" lIns="121900" tIns="121900" rIns="121900" bIns="121900" rtlCol="0" anchor="ctr" anchorCtr="0">
            <a:noAutofit/>
          </a:bodyPr>
          <a:lstStyle/>
          <a:p>
            <a:pPr marL="0" indent="0"/>
            <a:r>
              <a:rPr lang="en"/>
              <a:t>20%</a:t>
            </a:r>
            <a:endParaRPr/>
          </a:p>
        </p:txBody>
      </p:sp>
      <p:sp>
        <p:nvSpPr>
          <p:cNvPr id="1006" name="Google Shape;1006;p89"/>
          <p:cNvSpPr txBox="1">
            <a:spLocks noGrp="1"/>
          </p:cNvSpPr>
          <p:nvPr>
            <p:ph type="subTitle" idx="2"/>
          </p:nvPr>
        </p:nvSpPr>
        <p:spPr>
          <a:xfrm>
            <a:off x="557939" y="5081019"/>
            <a:ext cx="2635206" cy="413200"/>
          </a:xfrm>
          <a:prstGeom prst="rect">
            <a:avLst/>
          </a:prstGeom>
        </p:spPr>
        <p:txBody>
          <a:bodyPr spcFirstLastPara="1" vert="horz" wrap="square" lIns="121900" tIns="121900" rIns="121900" bIns="121900" rtlCol="0" anchor="ctr" anchorCtr="0">
            <a:noAutofit/>
          </a:bodyPr>
          <a:lstStyle/>
          <a:p>
            <a:pPr marL="0" indent="0"/>
            <a:r>
              <a:rPr lang="en" sz="2933" b="1">
                <a:latin typeface="Bebas Neue"/>
                <a:ea typeface="Bebas Neue"/>
                <a:cs typeface="Bebas Neue"/>
                <a:sym typeface="Bebas Neue"/>
              </a:rPr>
              <a:t>29%</a:t>
            </a:r>
            <a:endParaRPr sz="2933" b="1">
              <a:latin typeface="Bebas Neue"/>
              <a:ea typeface="Bebas Neue"/>
              <a:cs typeface="Bebas Neue"/>
              <a:sym typeface="Bebas Neue"/>
            </a:endParaRPr>
          </a:p>
        </p:txBody>
      </p:sp>
      <p:sp>
        <p:nvSpPr>
          <p:cNvPr id="1003" name="Google Shape;1003;p89"/>
          <p:cNvSpPr txBox="1">
            <a:spLocks noGrp="1"/>
          </p:cNvSpPr>
          <p:nvPr>
            <p:ph type="title"/>
          </p:nvPr>
        </p:nvSpPr>
        <p:spPr>
          <a:xfrm>
            <a:off x="139486" y="590255"/>
            <a:ext cx="11933694" cy="799600"/>
          </a:xfrm>
          <a:prstGeom prst="rect">
            <a:avLst/>
          </a:prstGeom>
        </p:spPr>
        <p:txBody>
          <a:bodyPr spcFirstLastPara="1" vert="horz" wrap="square" lIns="121900" tIns="121900" rIns="121900" bIns="121900" rtlCol="0" anchor="ctr" anchorCtr="0">
            <a:noAutofit/>
          </a:bodyPr>
          <a:lstStyle/>
          <a:p>
            <a:r>
              <a:rPr lang="en" sz="6600">
                <a:latin typeface="Arial" panose="020B0604020202020204" pitchFamily="34" charset="0"/>
                <a:cs typeface="Arial" panose="020B0604020202020204" pitchFamily="34" charset="0"/>
              </a:rPr>
              <a:t>Female ICT students in 2021</a:t>
            </a:r>
            <a:endParaRPr sz="6600">
              <a:latin typeface="Arial" panose="020B0604020202020204" pitchFamily="34" charset="0"/>
              <a:cs typeface="Arial" panose="020B0604020202020204" pitchFamily="34" charset="0"/>
            </a:endParaRPr>
          </a:p>
        </p:txBody>
      </p:sp>
      <p:cxnSp>
        <p:nvCxnSpPr>
          <p:cNvPr id="1020" name="Google Shape;1020;p89"/>
          <p:cNvCxnSpPr>
            <a:cxnSpLocks/>
          </p:cNvCxnSpPr>
          <p:nvPr/>
        </p:nvCxnSpPr>
        <p:spPr>
          <a:xfrm>
            <a:off x="3193145" y="2913830"/>
            <a:ext cx="3067602" cy="0"/>
          </a:xfrm>
          <a:prstGeom prst="straightConnector1">
            <a:avLst/>
          </a:prstGeom>
          <a:noFill/>
          <a:ln w="19050" cap="flat" cmpd="sng">
            <a:solidFill>
              <a:schemeClr val="dk1"/>
            </a:solidFill>
            <a:prstDash val="dash"/>
            <a:round/>
            <a:headEnd type="none" w="med" len="med"/>
            <a:tailEnd type="none" w="med" len="med"/>
          </a:ln>
        </p:spPr>
      </p:cxnSp>
      <p:cxnSp>
        <p:nvCxnSpPr>
          <p:cNvPr id="1021" name="Google Shape;1021;p89"/>
          <p:cNvCxnSpPr>
            <a:cxnSpLocks/>
          </p:cNvCxnSpPr>
          <p:nvPr/>
        </p:nvCxnSpPr>
        <p:spPr>
          <a:xfrm>
            <a:off x="3193145" y="5301533"/>
            <a:ext cx="3067602" cy="0"/>
          </a:xfrm>
          <a:prstGeom prst="straightConnector1">
            <a:avLst/>
          </a:prstGeom>
          <a:noFill/>
          <a:ln w="19050" cap="flat" cmpd="sng">
            <a:solidFill>
              <a:schemeClr val="dk1"/>
            </a:solidFill>
            <a:prstDash val="dash"/>
            <a:round/>
            <a:headEnd type="none" w="med" len="med"/>
            <a:tailEnd type="none" w="med" len="med"/>
          </a:ln>
        </p:spPr>
      </p:cxnSp>
      <p:pic>
        <p:nvPicPr>
          <p:cNvPr id="6" name="Picture 4" descr="Norges flagg – Wikipedia">
            <a:extLst>
              <a:ext uri="{FF2B5EF4-FFF2-40B4-BE49-F238E27FC236}">
                <a16:creationId xmlns:a16="http://schemas.microsoft.com/office/drawing/2014/main" id="{BA31C97D-E2DD-2EA7-4475-6C2E6B33658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60747" y="4350427"/>
            <a:ext cx="2588786" cy="18846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24EA40E-F120-2F97-8EBF-5D15F716B94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60747" y="2000749"/>
            <a:ext cx="2588786" cy="17227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497233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04"/>
                                        </p:tgtEl>
                                        <p:attrNameLst>
                                          <p:attrName>style.visibility</p:attrName>
                                        </p:attrNameLst>
                                      </p:cBhvr>
                                      <p:to>
                                        <p:strVal val="visible"/>
                                      </p:to>
                                    </p:set>
                                    <p:animEffect transition="in" filter="fade">
                                      <p:cBhvr>
                                        <p:cTn id="7" dur="1000"/>
                                        <p:tgtEl>
                                          <p:spTgt spid="1004"/>
                                        </p:tgtEl>
                                      </p:cBhvr>
                                    </p:animEffect>
                                  </p:childTnLst>
                                </p:cTn>
                              </p:par>
                              <p:par>
                                <p:cTn id="8" presetID="10" presetClass="entr" presetSubtype="0" fill="hold" nodeType="withEffect">
                                  <p:stCondLst>
                                    <p:cond delay="0"/>
                                  </p:stCondLst>
                                  <p:childTnLst>
                                    <p:set>
                                      <p:cBhvr>
                                        <p:cTn id="9" dur="1" fill="hold">
                                          <p:stCondLst>
                                            <p:cond delay="0"/>
                                          </p:stCondLst>
                                        </p:cTn>
                                        <p:tgtEl>
                                          <p:spTgt spid="1006"/>
                                        </p:tgtEl>
                                        <p:attrNameLst>
                                          <p:attrName>style.visibility</p:attrName>
                                        </p:attrNameLst>
                                      </p:cBhvr>
                                      <p:to>
                                        <p:strVal val="visible"/>
                                      </p:to>
                                    </p:set>
                                    <p:animEffect transition="in" filter="fade">
                                      <p:cBhvr>
                                        <p:cTn id="10" dur="1000"/>
                                        <p:tgtEl>
                                          <p:spTgt spid="1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45A7DC0-0641-FC31-C4F4-4D15E6CE6E1D}"/>
              </a:ext>
            </a:extLst>
          </p:cNvPr>
          <p:cNvSpPr txBox="1"/>
          <p:nvPr/>
        </p:nvSpPr>
        <p:spPr>
          <a:xfrm>
            <a:off x="290945" y="1"/>
            <a:ext cx="11263746" cy="5693866"/>
          </a:xfrm>
          <a:prstGeom prst="rect">
            <a:avLst/>
          </a:prstGeom>
          <a:noFill/>
        </p:spPr>
        <p:txBody>
          <a:bodyPr wrap="square">
            <a:spAutoFit/>
          </a:bodyPr>
          <a:lstStyle/>
          <a:p>
            <a:r>
              <a:rPr lang="en-US" sz="2800">
                <a:highlight>
                  <a:srgbClr val="FFFF00"/>
                </a:highlight>
              </a:rPr>
              <a:t>Feminism</a:t>
            </a:r>
            <a:r>
              <a:rPr lang="en-US" sz="2800"/>
              <a:t> is a movement advocating for women's rights and gender equality and it is a field of study. It began in the late 18th century calling for women's education and equal rights. </a:t>
            </a:r>
          </a:p>
          <a:p>
            <a:pPr marL="514350" indent="-514350">
              <a:buFont typeface="+mj-lt"/>
              <a:buAutoNum type="arabicPeriod"/>
            </a:pPr>
            <a:r>
              <a:rPr lang="en-US" sz="2800"/>
              <a:t>in the 19th and early 20th centuries, focused on legal issues like suffrage, culminating in women gaining the right to vote in many countries Norway 1913 – Italy 1945 - Switzerland 1971 (1991) - </a:t>
            </a:r>
            <a:r>
              <a:rPr lang="it-IT" sz="2800" b="1"/>
              <a:t>Afghanistan</a:t>
            </a:r>
            <a:r>
              <a:rPr lang="it-IT" sz="2800"/>
              <a:t> under Taliban control – </a:t>
            </a:r>
            <a:r>
              <a:rPr lang="it-IT" sz="2800" err="1"/>
              <a:t>Tuscany</a:t>
            </a:r>
            <a:r>
              <a:rPr lang="it-IT" sz="2800"/>
              <a:t> ++</a:t>
            </a:r>
            <a:endParaRPr lang="en-US" sz="2800"/>
          </a:p>
          <a:p>
            <a:pPr marL="514350" indent="-514350">
              <a:buFont typeface="+mj-lt"/>
              <a:buAutoNum type="arabicPeriod"/>
            </a:pPr>
            <a:r>
              <a:rPr lang="en-US" sz="2800"/>
              <a:t>from the 1960s to the 1980s, addressed broader social issues like reproductive rights, workplace discrimination, and sexuality. </a:t>
            </a:r>
          </a:p>
          <a:p>
            <a:pPr marL="514350" indent="-514350">
              <a:buFont typeface="+mj-lt"/>
              <a:buAutoNum type="arabicPeriod"/>
            </a:pPr>
            <a:r>
              <a:rPr lang="en-US" sz="2800"/>
              <a:t>The third wave, starting in the 1990s, challenged gender norms and embraced diversity, addressing issues of race, class, and LGBTQ+ rights. </a:t>
            </a:r>
          </a:p>
          <a:p>
            <a:pPr marL="514350" indent="-514350">
              <a:buFont typeface="+mj-lt"/>
              <a:buAutoNum type="arabicPeriod"/>
            </a:pPr>
            <a:r>
              <a:rPr lang="en-US" sz="2800"/>
              <a:t>Today, feminism continues to evolve, focusing on </a:t>
            </a:r>
            <a:r>
              <a:rPr lang="en-US" sz="2800">
                <a:highlight>
                  <a:srgbClr val="FFFF00"/>
                </a:highlight>
              </a:rPr>
              <a:t>intersectionality</a:t>
            </a:r>
            <a:r>
              <a:rPr lang="en-US" sz="2800"/>
              <a:t> and global gender inequalities.</a:t>
            </a:r>
          </a:p>
        </p:txBody>
      </p:sp>
    </p:spTree>
    <p:extLst>
      <p:ext uri="{BB962C8B-B14F-4D97-AF65-F5344CB8AC3E}">
        <p14:creationId xmlns:p14="http://schemas.microsoft.com/office/powerpoint/2010/main" val="2180173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24AD5-0549-0884-0B48-2622D38CCD3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2CFC677-25BF-B195-2D9C-CF88C7A2AF22}"/>
              </a:ext>
            </a:extLst>
          </p:cNvPr>
          <p:cNvSpPr>
            <a:spLocks noGrp="1"/>
          </p:cNvSpPr>
          <p:nvPr>
            <p:ph type="title"/>
          </p:nvPr>
        </p:nvSpPr>
        <p:spPr/>
        <p:txBody>
          <a:bodyPr/>
          <a:lstStyle/>
          <a:p>
            <a:r>
              <a:rPr lang="it-IT" sz="4000">
                <a:latin typeface="Arial"/>
                <a:cs typeface="Arial"/>
              </a:rPr>
              <a:t>(some) </a:t>
            </a:r>
            <a:r>
              <a:rPr lang="it-IT" sz="4000" err="1">
                <a:latin typeface="Arial"/>
                <a:cs typeface="Arial"/>
              </a:rPr>
              <a:t>biases</a:t>
            </a:r>
            <a:r>
              <a:rPr lang="it-IT" sz="4000">
                <a:latin typeface="Arial"/>
                <a:cs typeface="Arial"/>
              </a:rPr>
              <a:t> in Computing/AI</a:t>
            </a:r>
            <a:endParaRPr lang="it-IT"/>
          </a:p>
        </p:txBody>
      </p:sp>
      <p:sp>
        <p:nvSpPr>
          <p:cNvPr id="13" name="Segnaposto contenuto 3">
            <a:extLst>
              <a:ext uri="{FF2B5EF4-FFF2-40B4-BE49-F238E27FC236}">
                <a16:creationId xmlns:a16="http://schemas.microsoft.com/office/drawing/2014/main" id="{787EF91A-34BB-B7C9-CA9B-585B8F74E7D4}"/>
              </a:ext>
            </a:extLst>
          </p:cNvPr>
          <p:cNvSpPr txBox="1">
            <a:spLocks/>
          </p:cNvSpPr>
          <p:nvPr/>
        </p:nvSpPr>
        <p:spPr>
          <a:xfrm>
            <a:off x="837210" y="3165557"/>
            <a:ext cx="4449288" cy="20356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2000">
                <a:latin typeface="Arial"/>
                <a:ea typeface="+mn-lt"/>
                <a:cs typeface="+mn-lt"/>
              </a:rPr>
              <a:t>Cultural/Social </a:t>
            </a:r>
            <a:r>
              <a:rPr lang="it-IT" sz="2000" err="1">
                <a:latin typeface="Arial"/>
                <a:ea typeface="+mn-lt"/>
                <a:cs typeface="+mn-lt"/>
              </a:rPr>
              <a:t>bias</a:t>
            </a:r>
            <a:r>
              <a:rPr lang="it-IT" sz="2000">
                <a:latin typeface="Arial"/>
                <a:ea typeface="+mn-lt"/>
                <a:cs typeface="+mn-lt"/>
              </a:rPr>
              <a:t>: </a:t>
            </a:r>
            <a:r>
              <a:rPr lang="it-IT" sz="2000" err="1">
                <a:latin typeface="Arial"/>
                <a:ea typeface="+mn-lt"/>
                <a:cs typeface="+mn-lt"/>
              </a:rPr>
              <a:t>These</a:t>
            </a:r>
            <a:r>
              <a:rPr lang="it-IT" sz="2000">
                <a:latin typeface="Arial"/>
                <a:ea typeface="+mn-lt"/>
                <a:cs typeface="+mn-lt"/>
              </a:rPr>
              <a:t> </a:t>
            </a:r>
            <a:r>
              <a:rPr lang="it-IT" sz="2000" err="1">
                <a:latin typeface="Arial"/>
                <a:ea typeface="+mn-lt"/>
                <a:cs typeface="+mn-lt"/>
              </a:rPr>
              <a:t>biases</a:t>
            </a:r>
            <a:r>
              <a:rPr lang="it-IT" sz="2000">
                <a:latin typeface="Arial"/>
                <a:ea typeface="+mn-lt"/>
                <a:cs typeface="+mn-lt"/>
              </a:rPr>
              <a:t> are </a:t>
            </a:r>
            <a:r>
              <a:rPr lang="it-IT" sz="2000" err="1">
                <a:latin typeface="Arial"/>
                <a:ea typeface="+mn-lt"/>
                <a:cs typeface="+mn-lt"/>
              </a:rPr>
              <a:t>often</a:t>
            </a:r>
            <a:r>
              <a:rPr lang="it-IT" sz="2000">
                <a:latin typeface="Arial"/>
                <a:ea typeface="+mn-lt"/>
                <a:cs typeface="+mn-lt"/>
              </a:rPr>
              <a:t> </a:t>
            </a:r>
            <a:r>
              <a:rPr lang="it-IT" sz="2000" err="1">
                <a:latin typeface="Arial"/>
                <a:ea typeface="+mn-lt"/>
                <a:cs typeface="+mn-lt"/>
              </a:rPr>
              <a:t>unconscious</a:t>
            </a:r>
            <a:r>
              <a:rPr lang="it-IT" sz="2000">
                <a:latin typeface="Arial"/>
                <a:ea typeface="+mn-lt"/>
                <a:cs typeface="+mn-lt"/>
              </a:rPr>
              <a:t> and can lead to </a:t>
            </a:r>
            <a:r>
              <a:rPr lang="it-IT" sz="2000" err="1">
                <a:latin typeface="Arial"/>
                <a:ea typeface="+mn-lt"/>
                <a:cs typeface="+mn-lt"/>
              </a:rPr>
              <a:t>discrimination</a:t>
            </a:r>
            <a:r>
              <a:rPr lang="it-IT" sz="2000">
                <a:latin typeface="Arial"/>
                <a:ea typeface="+mn-lt"/>
                <a:cs typeface="+mn-lt"/>
              </a:rPr>
              <a:t>, </a:t>
            </a:r>
            <a:r>
              <a:rPr lang="it-IT" sz="2000" err="1">
                <a:latin typeface="Arial"/>
                <a:ea typeface="+mn-lt"/>
                <a:cs typeface="+mn-lt"/>
              </a:rPr>
              <a:t>unfair</a:t>
            </a:r>
            <a:r>
              <a:rPr lang="it-IT" sz="2000">
                <a:latin typeface="Arial"/>
                <a:ea typeface="+mn-lt"/>
                <a:cs typeface="+mn-lt"/>
              </a:rPr>
              <a:t> treatment, and </a:t>
            </a:r>
            <a:r>
              <a:rPr lang="it-IT" sz="2000" err="1">
                <a:latin typeface="Arial"/>
                <a:ea typeface="+mn-lt"/>
                <a:cs typeface="+mn-lt"/>
              </a:rPr>
              <a:t>exclusion</a:t>
            </a:r>
            <a:r>
              <a:rPr lang="it-IT" sz="2000">
                <a:latin typeface="Arial"/>
                <a:ea typeface="+mn-lt"/>
                <a:cs typeface="+mn-lt"/>
              </a:rPr>
              <a:t> of </a:t>
            </a:r>
            <a:r>
              <a:rPr lang="it-IT" sz="2000" err="1">
                <a:latin typeface="Arial"/>
                <a:ea typeface="+mn-lt"/>
                <a:cs typeface="+mn-lt"/>
              </a:rPr>
              <a:t>certain</a:t>
            </a:r>
            <a:r>
              <a:rPr lang="it-IT" sz="2000">
                <a:latin typeface="Arial"/>
                <a:ea typeface="+mn-lt"/>
                <a:cs typeface="+mn-lt"/>
              </a:rPr>
              <a:t> groups in </a:t>
            </a:r>
            <a:r>
              <a:rPr lang="it-IT" sz="2000" err="1">
                <a:latin typeface="Arial"/>
                <a:ea typeface="+mn-lt"/>
                <a:cs typeface="+mn-lt"/>
              </a:rPr>
              <a:t>areas</a:t>
            </a:r>
            <a:r>
              <a:rPr lang="it-IT" sz="2000">
                <a:latin typeface="Arial"/>
                <a:ea typeface="+mn-lt"/>
                <a:cs typeface="+mn-lt"/>
              </a:rPr>
              <a:t> like </a:t>
            </a:r>
            <a:r>
              <a:rPr lang="it-IT" sz="2000" err="1">
                <a:latin typeface="Arial"/>
                <a:ea typeface="+mn-lt"/>
                <a:cs typeface="+mn-lt"/>
              </a:rPr>
              <a:t>hiring</a:t>
            </a:r>
            <a:r>
              <a:rPr lang="it-IT" sz="2000">
                <a:latin typeface="Arial"/>
                <a:ea typeface="+mn-lt"/>
                <a:cs typeface="+mn-lt"/>
              </a:rPr>
              <a:t>, </a:t>
            </a:r>
            <a:r>
              <a:rPr lang="it-IT" sz="2000" err="1">
                <a:latin typeface="Arial"/>
                <a:ea typeface="+mn-lt"/>
                <a:cs typeface="+mn-lt"/>
              </a:rPr>
              <a:t>healthcare</a:t>
            </a:r>
            <a:r>
              <a:rPr lang="it-IT" sz="2000">
                <a:latin typeface="Arial"/>
                <a:ea typeface="+mn-lt"/>
                <a:cs typeface="+mn-lt"/>
              </a:rPr>
              <a:t>, and </a:t>
            </a:r>
            <a:r>
              <a:rPr lang="it-IT" sz="2000" err="1">
                <a:latin typeface="Arial"/>
                <a:ea typeface="+mn-lt"/>
                <a:cs typeface="+mn-lt"/>
              </a:rPr>
              <a:t>legal</a:t>
            </a:r>
            <a:r>
              <a:rPr lang="it-IT" sz="2000">
                <a:latin typeface="Arial"/>
                <a:ea typeface="+mn-lt"/>
                <a:cs typeface="+mn-lt"/>
              </a:rPr>
              <a:t> </a:t>
            </a:r>
            <a:r>
              <a:rPr lang="it-IT" sz="2000" err="1">
                <a:latin typeface="Arial"/>
                <a:ea typeface="+mn-lt"/>
                <a:cs typeface="+mn-lt"/>
              </a:rPr>
              <a:t>proceedings</a:t>
            </a:r>
            <a:r>
              <a:rPr lang="it-IT" sz="2000">
                <a:latin typeface="Arial"/>
                <a:ea typeface="+mn-lt"/>
                <a:cs typeface="+mn-lt"/>
              </a:rPr>
              <a:t>. </a:t>
            </a:r>
          </a:p>
        </p:txBody>
      </p:sp>
      <p:pic>
        <p:nvPicPr>
          <p:cNvPr id="6" name="Immagine 5" descr="More than a Glitch">
            <a:extLst>
              <a:ext uri="{FF2B5EF4-FFF2-40B4-BE49-F238E27FC236}">
                <a16:creationId xmlns:a16="http://schemas.microsoft.com/office/drawing/2014/main" id="{4431F141-74D5-1842-0AD3-80A574284BDA}"/>
              </a:ext>
            </a:extLst>
          </p:cNvPr>
          <p:cNvPicPr>
            <a:picLocks noChangeAspect="1"/>
          </p:cNvPicPr>
          <p:nvPr/>
        </p:nvPicPr>
        <p:blipFill>
          <a:blip r:embed="rId2"/>
          <a:stretch>
            <a:fillRect/>
          </a:stretch>
        </p:blipFill>
        <p:spPr>
          <a:xfrm>
            <a:off x="9121425" y="2147764"/>
            <a:ext cx="2746787" cy="4066680"/>
          </a:xfrm>
          <a:prstGeom prst="rect">
            <a:avLst/>
          </a:prstGeom>
        </p:spPr>
      </p:pic>
      <p:pic>
        <p:nvPicPr>
          <p:cNvPr id="8" name="Immagine 7" descr="Data Feminism - Wikipedia">
            <a:extLst>
              <a:ext uri="{FF2B5EF4-FFF2-40B4-BE49-F238E27FC236}">
                <a16:creationId xmlns:a16="http://schemas.microsoft.com/office/drawing/2014/main" id="{B112FDBF-91CF-8E64-39C0-87F91717AD6A}"/>
              </a:ext>
            </a:extLst>
          </p:cNvPr>
          <p:cNvPicPr>
            <a:picLocks noChangeAspect="1"/>
          </p:cNvPicPr>
          <p:nvPr/>
        </p:nvPicPr>
        <p:blipFill>
          <a:blip r:embed="rId3"/>
          <a:stretch>
            <a:fillRect/>
          </a:stretch>
        </p:blipFill>
        <p:spPr>
          <a:xfrm>
            <a:off x="6003843" y="2145352"/>
            <a:ext cx="2930483" cy="4071504"/>
          </a:xfrm>
          <a:prstGeom prst="rect">
            <a:avLst/>
          </a:prstGeom>
        </p:spPr>
      </p:pic>
    </p:spTree>
    <p:extLst>
      <p:ext uri="{BB962C8B-B14F-4D97-AF65-F5344CB8AC3E}">
        <p14:creationId xmlns:p14="http://schemas.microsoft.com/office/powerpoint/2010/main" val="11471599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16030-5547-14FE-D658-979719AC7EC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2DD0AB5-FBAA-27DE-3CFE-07C99D3AA657}"/>
              </a:ext>
            </a:extLst>
          </p:cNvPr>
          <p:cNvSpPr txBox="1">
            <a:spLocks/>
          </p:cNvSpPr>
          <p:nvPr/>
        </p:nvSpPr>
        <p:spPr>
          <a:xfrm>
            <a:off x="703384" y="242311"/>
            <a:ext cx="8968929" cy="1111001"/>
          </a:xfrm>
          <a:prstGeom prst="rect">
            <a:avLst/>
          </a:prstGeom>
        </p:spPr>
        <p:txBody>
          <a:bodyPr vert="horz" lIns="91440" tIns="45720" rIns="91440" bIns="45720" rtlCol="0" anchor="ctr">
            <a:noAutofit/>
          </a:bodyPr>
          <a:lstStyle>
            <a:defPPr>
              <a:defRPr lang="en-US"/>
            </a:defPPr>
            <a:lvl1pPr marL="0" algn="ctr" defTabSz="914400" rtl="0" eaLnBrk="1" latinLnBrk="0" hangingPunct="1">
              <a:lnSpc>
                <a:spcPct val="90000"/>
              </a:lnSpc>
              <a:spcBef>
                <a:spcPct val="0"/>
              </a:spcBef>
              <a:buNone/>
              <a:defRPr sz="60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4000">
                <a:latin typeface="Arial"/>
                <a:cs typeface="Arial"/>
              </a:rPr>
              <a:t>Corporate defunding DEI programs</a:t>
            </a:r>
            <a:endParaRPr lang="it-IT" sz="4000">
              <a:latin typeface="Arial"/>
              <a:cs typeface="Arial"/>
            </a:endParaRPr>
          </a:p>
        </p:txBody>
      </p:sp>
      <p:sp>
        <p:nvSpPr>
          <p:cNvPr id="7" name="CasellaDiTesto 9">
            <a:extLst>
              <a:ext uri="{FF2B5EF4-FFF2-40B4-BE49-F238E27FC236}">
                <a16:creationId xmlns:a16="http://schemas.microsoft.com/office/drawing/2014/main" id="{3F2701DD-7F49-AE57-3496-C795EADE4B5C}"/>
              </a:ext>
            </a:extLst>
          </p:cNvPr>
          <p:cNvSpPr txBox="1"/>
          <p:nvPr/>
        </p:nvSpPr>
        <p:spPr>
          <a:xfrm>
            <a:off x="1155831" y="6410139"/>
            <a:ext cx="10832748"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it-IT" sz="1000" err="1">
                <a:solidFill>
                  <a:srgbClr val="222222"/>
                </a:solidFill>
                <a:latin typeface="Arial"/>
                <a:cs typeface="Arial"/>
              </a:rPr>
              <a:t>Hyrynsalmi</a:t>
            </a:r>
            <a:r>
              <a:rPr lang="it-IT" sz="1000">
                <a:solidFill>
                  <a:srgbClr val="222222"/>
                </a:solidFill>
                <a:latin typeface="Arial"/>
                <a:cs typeface="Arial"/>
              </a:rPr>
              <a:t>, Sonja, et al. "The Tech DEI </a:t>
            </a:r>
            <a:r>
              <a:rPr lang="it-IT" sz="1000" err="1">
                <a:solidFill>
                  <a:srgbClr val="222222"/>
                </a:solidFill>
                <a:latin typeface="Arial"/>
                <a:cs typeface="Arial"/>
              </a:rPr>
              <a:t>Backlash</a:t>
            </a:r>
            <a:r>
              <a:rPr lang="it-IT" sz="1000">
                <a:solidFill>
                  <a:srgbClr val="222222"/>
                </a:solidFill>
                <a:latin typeface="Arial"/>
                <a:cs typeface="Arial"/>
              </a:rPr>
              <a:t>-The </a:t>
            </a:r>
            <a:r>
              <a:rPr lang="it-IT" sz="1000" err="1">
                <a:solidFill>
                  <a:srgbClr val="222222"/>
                </a:solidFill>
                <a:latin typeface="Arial"/>
                <a:cs typeface="Arial"/>
              </a:rPr>
              <a:t>Changing</a:t>
            </a:r>
            <a:r>
              <a:rPr lang="it-IT" sz="1000">
                <a:solidFill>
                  <a:srgbClr val="222222"/>
                </a:solidFill>
                <a:latin typeface="Arial"/>
                <a:cs typeface="Arial"/>
              </a:rPr>
              <a:t> </a:t>
            </a:r>
            <a:r>
              <a:rPr lang="it-IT" sz="1000" err="1">
                <a:solidFill>
                  <a:srgbClr val="222222"/>
                </a:solidFill>
                <a:latin typeface="Arial"/>
                <a:cs typeface="Arial"/>
              </a:rPr>
              <a:t>Landscape</a:t>
            </a:r>
            <a:r>
              <a:rPr lang="it-IT" sz="1000">
                <a:solidFill>
                  <a:srgbClr val="222222"/>
                </a:solidFill>
                <a:latin typeface="Arial"/>
                <a:cs typeface="Arial"/>
              </a:rPr>
              <a:t> of </a:t>
            </a:r>
            <a:r>
              <a:rPr lang="it-IT" sz="1000" err="1">
                <a:solidFill>
                  <a:srgbClr val="222222"/>
                </a:solidFill>
                <a:latin typeface="Arial"/>
                <a:cs typeface="Arial"/>
              </a:rPr>
              <a:t>Diversity</a:t>
            </a:r>
            <a:r>
              <a:rPr lang="it-IT" sz="1000">
                <a:solidFill>
                  <a:srgbClr val="222222"/>
                </a:solidFill>
                <a:latin typeface="Arial"/>
                <a:cs typeface="Arial"/>
              </a:rPr>
              <a:t>, Equity, and </a:t>
            </a:r>
            <a:r>
              <a:rPr lang="it-IT" sz="1000" err="1">
                <a:solidFill>
                  <a:srgbClr val="222222"/>
                </a:solidFill>
                <a:latin typeface="Arial"/>
                <a:cs typeface="Arial"/>
              </a:rPr>
              <a:t>Inclusion</a:t>
            </a:r>
            <a:r>
              <a:rPr lang="it-IT" sz="1000">
                <a:solidFill>
                  <a:srgbClr val="222222"/>
                </a:solidFill>
                <a:latin typeface="Arial"/>
                <a:cs typeface="Arial"/>
              </a:rPr>
              <a:t> in Software Engineering." </a:t>
            </a:r>
            <a:r>
              <a:rPr lang="it-IT" sz="1000" i="1" err="1">
                <a:solidFill>
                  <a:srgbClr val="222222"/>
                </a:solidFill>
                <a:latin typeface="Arial"/>
                <a:cs typeface="Arial"/>
              </a:rPr>
              <a:t>Proceedings</a:t>
            </a:r>
            <a:r>
              <a:rPr lang="it-IT" sz="1000" i="1">
                <a:solidFill>
                  <a:srgbClr val="222222"/>
                </a:solidFill>
                <a:latin typeface="Arial"/>
                <a:cs typeface="Arial"/>
              </a:rPr>
              <a:t> of the 33rd ACM International Conference on the </a:t>
            </a:r>
            <a:r>
              <a:rPr lang="it-IT" sz="1000" i="1" err="1">
                <a:solidFill>
                  <a:srgbClr val="222222"/>
                </a:solidFill>
                <a:latin typeface="Arial"/>
                <a:cs typeface="Arial"/>
              </a:rPr>
              <a:t>Foundations</a:t>
            </a:r>
            <a:r>
              <a:rPr lang="it-IT" sz="1000" i="1">
                <a:solidFill>
                  <a:srgbClr val="222222"/>
                </a:solidFill>
                <a:latin typeface="Arial"/>
                <a:cs typeface="Arial"/>
              </a:rPr>
              <a:t> of Software Engineering</a:t>
            </a:r>
            <a:r>
              <a:rPr lang="it-IT" sz="1000">
                <a:solidFill>
                  <a:srgbClr val="222222"/>
                </a:solidFill>
                <a:latin typeface="Arial"/>
                <a:cs typeface="Arial"/>
              </a:rPr>
              <a:t>. 2025. </a:t>
            </a:r>
            <a:r>
              <a:rPr lang="it-IT" sz="1000">
                <a:solidFill>
                  <a:srgbClr val="222222"/>
                </a:solidFill>
                <a:ea typeface="+mn-lt"/>
                <a:cs typeface="+mn-lt"/>
                <a:hlinkClick r:id="rId2"/>
              </a:rPr>
              <a:t>https://dl.acm.org/doi/abs/10.1145/3696630.3728695</a:t>
            </a:r>
            <a:endParaRPr lang="it-IT" sz="1000">
              <a:solidFill>
                <a:srgbClr val="222222"/>
              </a:solidFill>
            </a:endParaRPr>
          </a:p>
        </p:txBody>
      </p:sp>
      <p:sp>
        <p:nvSpPr>
          <p:cNvPr id="2" name="CasellaDiTesto 1">
            <a:extLst>
              <a:ext uri="{FF2B5EF4-FFF2-40B4-BE49-F238E27FC236}">
                <a16:creationId xmlns:a16="http://schemas.microsoft.com/office/drawing/2014/main" id="{A6A8ED0B-59C1-8100-1644-3F06F25910EA}"/>
              </a:ext>
            </a:extLst>
          </p:cNvPr>
          <p:cNvSpPr txBox="1"/>
          <p:nvPr/>
        </p:nvSpPr>
        <p:spPr>
          <a:xfrm>
            <a:off x="701635" y="1500379"/>
            <a:ext cx="782557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333333"/>
                </a:solidFill>
                <a:latin typeface="Arial"/>
                <a:ea typeface="Open Sans"/>
                <a:cs typeface="Open Sans"/>
              </a:rPr>
              <a:t>Big tech companies are rethinking their strategy, either by reducing, increasing, or renaming their DEI initiatives. </a:t>
            </a:r>
            <a:endParaRPr lang="en-US">
              <a:solidFill>
                <a:srgbClr val="000000"/>
              </a:solidFill>
              <a:latin typeface="Arial"/>
              <a:ea typeface="Open Sans"/>
              <a:cs typeface="Open Sans"/>
            </a:endParaRPr>
          </a:p>
          <a:p>
            <a:r>
              <a:rPr lang="en-US">
                <a:solidFill>
                  <a:srgbClr val="333333"/>
                </a:solidFill>
                <a:latin typeface="Arial"/>
                <a:ea typeface="Open Sans"/>
                <a:cs typeface="Open Sans"/>
              </a:rPr>
              <a:t>Some companies keep on with their DEI strategy, at least so far, despite the challenging political climate.</a:t>
            </a:r>
            <a:endParaRPr lang="en-US">
              <a:latin typeface="Arial"/>
              <a:cs typeface="Arial"/>
            </a:endParaRPr>
          </a:p>
        </p:txBody>
      </p:sp>
      <p:pic>
        <p:nvPicPr>
          <p:cNvPr id="8" name="Immagine 7" descr="Immagine che contiene testo, schermata, numero, Carattere&#10;&#10;Il contenuto generato dall&amp;#39;IA potrebbe non essere corretto.">
            <a:extLst>
              <a:ext uri="{FF2B5EF4-FFF2-40B4-BE49-F238E27FC236}">
                <a16:creationId xmlns:a16="http://schemas.microsoft.com/office/drawing/2014/main" id="{F4E50A20-26FE-5CFA-224F-A9D2E07DD487}"/>
              </a:ext>
            </a:extLst>
          </p:cNvPr>
          <p:cNvPicPr>
            <a:picLocks noChangeAspect="1"/>
          </p:cNvPicPr>
          <p:nvPr/>
        </p:nvPicPr>
        <p:blipFill>
          <a:blip r:embed="rId3"/>
          <a:stretch>
            <a:fillRect/>
          </a:stretch>
        </p:blipFill>
        <p:spPr>
          <a:xfrm>
            <a:off x="1622960" y="3007206"/>
            <a:ext cx="8946078" cy="3193748"/>
          </a:xfrm>
          <a:prstGeom prst="rect">
            <a:avLst/>
          </a:prstGeom>
          <a:ln>
            <a:solidFill>
              <a:schemeClr val="tx1"/>
            </a:solidFill>
          </a:ln>
        </p:spPr>
      </p:pic>
    </p:spTree>
    <p:extLst>
      <p:ext uri="{BB962C8B-B14F-4D97-AF65-F5344CB8AC3E}">
        <p14:creationId xmlns:p14="http://schemas.microsoft.com/office/powerpoint/2010/main" val="495114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178781-8DB8-5BA6-81C9-2D317D23A919}"/>
              </a:ext>
            </a:extLst>
          </p:cNvPr>
          <p:cNvSpPr>
            <a:spLocks noGrp="1"/>
          </p:cNvSpPr>
          <p:nvPr>
            <p:ph type="title"/>
          </p:nvPr>
        </p:nvSpPr>
        <p:spPr>
          <a:xfrm>
            <a:off x="838200" y="365125"/>
            <a:ext cx="5592289" cy="1335459"/>
          </a:xfrm>
        </p:spPr>
        <p:txBody>
          <a:bodyPr>
            <a:normAutofit/>
          </a:bodyPr>
          <a:lstStyle/>
          <a:p>
            <a:r>
              <a:rPr lang="it-IT" sz="4000" err="1">
                <a:latin typeface="Arial"/>
                <a:cs typeface="Arial"/>
              </a:rPr>
              <a:t>Intersectional</a:t>
            </a:r>
            <a:r>
              <a:rPr lang="it-IT" sz="4000">
                <a:latin typeface="Arial"/>
                <a:cs typeface="Arial"/>
              </a:rPr>
              <a:t> Software Engineering (ISE)</a:t>
            </a:r>
          </a:p>
        </p:txBody>
      </p:sp>
      <p:sp>
        <p:nvSpPr>
          <p:cNvPr id="5" name="CasellaDiTesto 9">
            <a:extLst>
              <a:ext uri="{FF2B5EF4-FFF2-40B4-BE49-F238E27FC236}">
                <a16:creationId xmlns:a16="http://schemas.microsoft.com/office/drawing/2014/main" id="{F4E6C2A3-A584-449B-0E5B-6504DA3F032D}"/>
              </a:ext>
            </a:extLst>
          </p:cNvPr>
          <p:cNvSpPr txBox="1"/>
          <p:nvPr/>
        </p:nvSpPr>
        <p:spPr>
          <a:xfrm>
            <a:off x="5863921" y="6412319"/>
            <a:ext cx="6122203"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it-IT" sz="1000" err="1">
                <a:solidFill>
                  <a:srgbClr val="222222"/>
                </a:solidFill>
                <a:latin typeface="Arial"/>
                <a:cs typeface="Arial"/>
              </a:rPr>
              <a:t>Takaoka</a:t>
            </a:r>
            <a:r>
              <a:rPr lang="it-IT" sz="1000">
                <a:solidFill>
                  <a:srgbClr val="222222"/>
                </a:solidFill>
                <a:latin typeface="Arial"/>
                <a:cs typeface="Arial"/>
              </a:rPr>
              <a:t>, Alicia Julia Wilson, Claudia Maria Cutrupi, and Letizia </a:t>
            </a:r>
            <a:r>
              <a:rPr lang="it-IT" sz="1000" err="1">
                <a:solidFill>
                  <a:srgbClr val="222222"/>
                </a:solidFill>
                <a:latin typeface="Arial"/>
                <a:cs typeface="Arial"/>
              </a:rPr>
              <a:t>Jaccheri</a:t>
            </a:r>
            <a:r>
              <a:rPr lang="it-IT" sz="1000">
                <a:solidFill>
                  <a:srgbClr val="222222"/>
                </a:solidFill>
                <a:latin typeface="Arial"/>
                <a:cs typeface="Arial"/>
              </a:rPr>
              <a:t>. "</a:t>
            </a:r>
            <a:r>
              <a:rPr lang="it-IT" sz="1000" err="1">
                <a:solidFill>
                  <a:srgbClr val="222222"/>
                </a:solidFill>
                <a:latin typeface="Arial"/>
                <a:cs typeface="Arial"/>
              </a:rPr>
              <a:t>Intersectional</a:t>
            </a:r>
            <a:r>
              <a:rPr lang="it-IT" sz="1000">
                <a:solidFill>
                  <a:srgbClr val="222222"/>
                </a:solidFill>
                <a:latin typeface="Arial"/>
                <a:cs typeface="Arial"/>
              </a:rPr>
              <a:t> Software Engineering </a:t>
            </a:r>
            <a:r>
              <a:rPr lang="it-IT" sz="1000" err="1">
                <a:solidFill>
                  <a:srgbClr val="222222"/>
                </a:solidFill>
                <a:latin typeface="Arial"/>
                <a:cs typeface="Arial"/>
              </a:rPr>
              <a:t>as</a:t>
            </a:r>
            <a:r>
              <a:rPr lang="it-IT" sz="1000">
                <a:solidFill>
                  <a:srgbClr val="222222"/>
                </a:solidFill>
                <a:latin typeface="Arial"/>
                <a:cs typeface="Arial"/>
              </a:rPr>
              <a:t> a Field." </a:t>
            </a:r>
            <a:r>
              <a:rPr lang="it-IT" sz="1000" i="1">
                <a:solidFill>
                  <a:srgbClr val="222222"/>
                </a:solidFill>
                <a:latin typeface="Arial"/>
                <a:cs typeface="Arial"/>
              </a:rPr>
              <a:t>Software</a:t>
            </a:r>
            <a:r>
              <a:rPr lang="it-IT" sz="1000">
                <a:solidFill>
                  <a:srgbClr val="222222"/>
                </a:solidFill>
                <a:latin typeface="Arial"/>
                <a:cs typeface="Arial"/>
              </a:rPr>
              <a:t> 4.3 (2025): 18. </a:t>
            </a:r>
            <a:r>
              <a:rPr lang="it-IT" sz="1000">
                <a:solidFill>
                  <a:srgbClr val="222222"/>
                </a:solidFill>
                <a:ea typeface="+mn-lt"/>
                <a:cs typeface="+mn-lt"/>
                <a:hlinkClick r:id="rId3"/>
              </a:rPr>
              <a:t>https://www.mdpi.com/2674-113X/4/3/18</a:t>
            </a:r>
            <a:endParaRPr lang="it-IT" sz="1000">
              <a:solidFill>
                <a:srgbClr val="222222"/>
              </a:solidFill>
            </a:endParaRPr>
          </a:p>
        </p:txBody>
      </p:sp>
      <p:pic>
        <p:nvPicPr>
          <p:cNvPr id="6" name="Immagine 5" descr="Immagine che contiene testo, cerchio, schermata, Elementi grafici&#10;&#10;Il contenuto generato dall&amp;#39;IA potrebbe non essere corretto.">
            <a:extLst>
              <a:ext uri="{FF2B5EF4-FFF2-40B4-BE49-F238E27FC236}">
                <a16:creationId xmlns:a16="http://schemas.microsoft.com/office/drawing/2014/main" id="{3DA9ECA7-1AB4-C88B-5951-091EDE376FEF}"/>
              </a:ext>
            </a:extLst>
          </p:cNvPr>
          <p:cNvPicPr>
            <a:picLocks noChangeAspect="1"/>
          </p:cNvPicPr>
          <p:nvPr/>
        </p:nvPicPr>
        <p:blipFill>
          <a:blip r:embed="rId4"/>
          <a:stretch>
            <a:fillRect/>
          </a:stretch>
        </p:blipFill>
        <p:spPr>
          <a:xfrm>
            <a:off x="5845146" y="366156"/>
            <a:ext cx="5994047" cy="5823857"/>
          </a:xfrm>
          <a:prstGeom prst="rect">
            <a:avLst/>
          </a:prstGeom>
        </p:spPr>
      </p:pic>
      <p:sp>
        <p:nvSpPr>
          <p:cNvPr id="7" name="CasellaDiTesto 6">
            <a:extLst>
              <a:ext uri="{FF2B5EF4-FFF2-40B4-BE49-F238E27FC236}">
                <a16:creationId xmlns:a16="http://schemas.microsoft.com/office/drawing/2014/main" id="{7D217C10-F314-0C43-232C-B4FC399A083C}"/>
              </a:ext>
            </a:extLst>
          </p:cNvPr>
          <p:cNvSpPr txBox="1"/>
          <p:nvPr/>
        </p:nvSpPr>
        <p:spPr>
          <a:xfrm>
            <a:off x="686789" y="2542309"/>
            <a:ext cx="4509653"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222222"/>
                </a:solidFill>
                <a:latin typeface="Arial"/>
                <a:ea typeface="+mn-lt"/>
                <a:cs typeface="+mn-lt"/>
              </a:rPr>
              <a:t>ISE is defined as a field of study in software engineering that acquires knowledge about power dynamics in specific domains (e.g., education, industry, non-governmental organizations) and environments (e.g., classroom, workplace) using gender-forward intersectionality or intersectionality as a framework</a:t>
            </a:r>
            <a:endParaRPr lang="it-IT">
              <a:latin typeface="Arial"/>
              <a:cs typeface="Arial"/>
            </a:endParaRPr>
          </a:p>
        </p:txBody>
      </p:sp>
    </p:spTree>
    <p:extLst>
      <p:ext uri="{BB962C8B-B14F-4D97-AF65-F5344CB8AC3E}">
        <p14:creationId xmlns:p14="http://schemas.microsoft.com/office/powerpoint/2010/main" val="5251342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B7D30A-517E-9B2B-E9D6-ECC93473A37D}"/>
              </a:ext>
            </a:extLst>
          </p:cNvPr>
          <p:cNvSpPr>
            <a:spLocks noGrp="1"/>
          </p:cNvSpPr>
          <p:nvPr>
            <p:ph type="title"/>
          </p:nvPr>
        </p:nvSpPr>
        <p:spPr/>
        <p:txBody>
          <a:bodyPr/>
          <a:lstStyle/>
          <a:p>
            <a:r>
              <a:rPr lang="it-IT" sz="4000" err="1">
                <a:latin typeface="Arial"/>
                <a:cs typeface="Arial"/>
              </a:rPr>
              <a:t>Diversity</a:t>
            </a:r>
            <a:r>
              <a:rPr lang="it-IT" sz="4000">
                <a:latin typeface="Arial"/>
                <a:cs typeface="Arial"/>
              </a:rPr>
              <a:t> TDT4290 Customer </a:t>
            </a:r>
            <a:r>
              <a:rPr lang="it-IT" sz="4000" err="1">
                <a:latin typeface="Arial"/>
                <a:cs typeface="Arial"/>
              </a:rPr>
              <a:t>Driven</a:t>
            </a:r>
            <a:r>
              <a:rPr lang="it-IT" sz="4000">
                <a:latin typeface="Arial"/>
                <a:cs typeface="Arial"/>
              </a:rPr>
              <a:t> Project</a:t>
            </a:r>
          </a:p>
        </p:txBody>
      </p:sp>
      <p:sp>
        <p:nvSpPr>
          <p:cNvPr id="3" name="Segnaposto contenuto 2">
            <a:extLst>
              <a:ext uri="{FF2B5EF4-FFF2-40B4-BE49-F238E27FC236}">
                <a16:creationId xmlns:a16="http://schemas.microsoft.com/office/drawing/2014/main" id="{D1570720-04D9-B920-1A8A-B8B660A3087B}"/>
              </a:ext>
            </a:extLst>
          </p:cNvPr>
          <p:cNvSpPr>
            <a:spLocks noGrp="1"/>
          </p:cNvSpPr>
          <p:nvPr>
            <p:ph idx="1"/>
          </p:nvPr>
        </p:nvSpPr>
        <p:spPr>
          <a:xfrm>
            <a:off x="838200" y="1825625"/>
            <a:ext cx="10515600" cy="4667250"/>
          </a:xfrm>
        </p:spPr>
        <p:txBody>
          <a:bodyPr vert="horz" lIns="91440" tIns="45720" rIns="91440" bIns="45720" rtlCol="0" anchor="t">
            <a:normAutofit/>
          </a:bodyPr>
          <a:lstStyle/>
          <a:p>
            <a:r>
              <a:rPr lang="it-IT" sz="2000">
                <a:latin typeface="Arial"/>
                <a:cs typeface="Arial"/>
              </a:rPr>
              <a:t>Group </a:t>
            </a:r>
            <a:r>
              <a:rPr lang="it-IT" sz="2000" err="1">
                <a:latin typeface="Arial"/>
                <a:cs typeface="Arial"/>
              </a:rPr>
              <a:t>division</a:t>
            </a:r>
            <a:r>
              <a:rPr lang="it-IT" sz="2000">
                <a:latin typeface="Arial"/>
                <a:cs typeface="Arial"/>
              </a:rPr>
              <a:t> </a:t>
            </a:r>
            <a:r>
              <a:rPr lang="it-IT" sz="2000" err="1">
                <a:latin typeface="Arial"/>
                <a:cs typeface="Arial"/>
              </a:rPr>
              <a:t>based</a:t>
            </a:r>
            <a:r>
              <a:rPr lang="it-IT" sz="2000">
                <a:latin typeface="Arial"/>
                <a:cs typeface="Arial"/>
              </a:rPr>
              <a:t> on </a:t>
            </a:r>
            <a:r>
              <a:rPr lang="it-IT" sz="2000" err="1">
                <a:latin typeface="Arial"/>
                <a:cs typeface="Arial"/>
              </a:rPr>
              <a:t>diversity</a:t>
            </a:r>
            <a:r>
              <a:rPr lang="it-IT" sz="2000">
                <a:latin typeface="Arial"/>
                <a:cs typeface="Arial"/>
              </a:rPr>
              <a:t> </a:t>
            </a:r>
            <a:r>
              <a:rPr lang="it-IT" sz="2000" err="1">
                <a:latin typeface="Arial"/>
                <a:cs typeface="Arial"/>
              </a:rPr>
              <a:t>factors</a:t>
            </a:r>
            <a:r>
              <a:rPr lang="it-IT" sz="2000">
                <a:latin typeface="Arial"/>
                <a:cs typeface="Arial"/>
              </a:rPr>
              <a:t> (gender, background, </a:t>
            </a:r>
            <a:r>
              <a:rPr lang="it-IT" sz="2000" err="1">
                <a:latin typeface="Arial"/>
                <a:cs typeface="Arial"/>
              </a:rPr>
              <a:t>nationality</a:t>
            </a:r>
            <a:r>
              <a:rPr lang="it-IT" sz="2000">
                <a:latin typeface="Arial"/>
                <a:cs typeface="Arial"/>
              </a:rPr>
              <a:t>)</a:t>
            </a:r>
          </a:p>
          <a:p>
            <a:r>
              <a:rPr lang="it-IT" sz="2000">
                <a:latin typeface="Arial"/>
                <a:cs typeface="Arial"/>
              </a:rPr>
              <a:t>Update </a:t>
            </a:r>
            <a:r>
              <a:rPr lang="it-IT" sz="2000" err="1">
                <a:latin typeface="Arial"/>
                <a:cs typeface="Arial"/>
              </a:rPr>
              <a:t>compendium</a:t>
            </a:r>
            <a:r>
              <a:rPr lang="it-IT" sz="2000">
                <a:latin typeface="Arial"/>
                <a:cs typeface="Arial"/>
              </a:rPr>
              <a:t>, </a:t>
            </a:r>
            <a:r>
              <a:rPr lang="it-IT" sz="2000" err="1">
                <a:latin typeface="Arial"/>
                <a:cs typeface="Arial"/>
              </a:rPr>
              <a:t>modified</a:t>
            </a:r>
            <a:r>
              <a:rPr lang="it-IT" sz="2000">
                <a:latin typeface="Arial"/>
                <a:cs typeface="Arial"/>
              </a:rPr>
              <a:t> </a:t>
            </a:r>
            <a:r>
              <a:rPr lang="it-IT" sz="2000" err="1">
                <a:latin typeface="Arial"/>
                <a:cs typeface="Arial"/>
              </a:rPr>
              <a:t>evaluation</a:t>
            </a:r>
            <a:r>
              <a:rPr lang="it-IT" sz="2000">
                <a:latin typeface="Arial"/>
                <a:cs typeface="Arial"/>
              </a:rPr>
              <a:t> </a:t>
            </a:r>
            <a:r>
              <a:rPr lang="it-IT" sz="2000" err="1">
                <a:latin typeface="Arial"/>
                <a:cs typeface="Arial"/>
              </a:rPr>
              <a:t>criteria</a:t>
            </a:r>
            <a:endParaRPr lang="it-IT" sz="2000">
              <a:latin typeface="Arial"/>
              <a:cs typeface="Arial"/>
            </a:endParaRPr>
          </a:p>
          <a:p>
            <a:r>
              <a:rPr lang="it-IT" sz="2000" err="1">
                <a:latin typeface="Arial"/>
                <a:cs typeface="Arial"/>
              </a:rPr>
              <a:t>Introducing</a:t>
            </a:r>
            <a:r>
              <a:rPr lang="it-IT" sz="2000">
                <a:latin typeface="Arial"/>
                <a:cs typeface="Arial"/>
              </a:rPr>
              <a:t> the concept of </a:t>
            </a:r>
            <a:r>
              <a:rPr lang="it-IT" sz="2000" err="1">
                <a:latin typeface="Arial"/>
                <a:cs typeface="Arial"/>
              </a:rPr>
              <a:t>diversity</a:t>
            </a:r>
            <a:r>
              <a:rPr lang="it-IT" sz="2000">
                <a:latin typeface="Arial"/>
                <a:cs typeface="Arial"/>
              </a:rPr>
              <a:t> in reports</a:t>
            </a:r>
          </a:p>
          <a:p>
            <a:r>
              <a:rPr lang="it-IT" sz="2000" err="1">
                <a:latin typeface="Arial"/>
                <a:cs typeface="Arial"/>
              </a:rPr>
              <a:t>Implementing</a:t>
            </a:r>
            <a:r>
              <a:rPr lang="it-IT" sz="2000">
                <a:latin typeface="Arial"/>
                <a:cs typeface="Arial"/>
              </a:rPr>
              <a:t> </a:t>
            </a:r>
            <a:r>
              <a:rPr lang="it-IT" sz="2000" err="1">
                <a:latin typeface="Arial"/>
                <a:cs typeface="Arial"/>
              </a:rPr>
              <a:t>rotation</a:t>
            </a:r>
            <a:r>
              <a:rPr lang="it-IT" sz="2000">
                <a:latin typeface="Arial"/>
                <a:cs typeface="Arial"/>
              </a:rPr>
              <a:t> system for non Agile </a:t>
            </a:r>
            <a:r>
              <a:rPr lang="it-IT" sz="2000" err="1">
                <a:latin typeface="Arial"/>
                <a:cs typeface="Arial"/>
              </a:rPr>
              <a:t>roles</a:t>
            </a:r>
            <a:endParaRPr lang="it-IT" sz="2000">
              <a:latin typeface="Arial"/>
              <a:cs typeface="Arial"/>
            </a:endParaRPr>
          </a:p>
          <a:p>
            <a:r>
              <a:rPr lang="it-IT" sz="2000">
                <a:latin typeface="Arial"/>
                <a:cs typeface="Arial"/>
              </a:rPr>
              <a:t>Holding a </a:t>
            </a:r>
            <a:r>
              <a:rPr lang="it-IT" sz="2000" err="1">
                <a:latin typeface="Arial"/>
                <a:cs typeface="Arial"/>
              </a:rPr>
              <a:t>lecture</a:t>
            </a:r>
            <a:r>
              <a:rPr lang="it-IT" sz="2000">
                <a:latin typeface="Arial"/>
                <a:cs typeface="Arial"/>
              </a:rPr>
              <a:t> </a:t>
            </a:r>
            <a:r>
              <a:rPr lang="it-IT" sz="2000" err="1">
                <a:latin typeface="Arial"/>
                <a:cs typeface="Arial"/>
              </a:rPr>
              <a:t>about</a:t>
            </a:r>
            <a:r>
              <a:rPr lang="it-IT" sz="2000">
                <a:latin typeface="Arial"/>
                <a:cs typeface="Arial"/>
              </a:rPr>
              <a:t> </a:t>
            </a:r>
            <a:r>
              <a:rPr lang="it-IT" sz="2000" err="1">
                <a:latin typeface="Arial"/>
                <a:cs typeface="Arial"/>
              </a:rPr>
              <a:t>diversity</a:t>
            </a:r>
            <a:endParaRPr lang="it-IT" sz="2000">
              <a:latin typeface="Arial"/>
              <a:cs typeface="Arial"/>
            </a:endParaRPr>
          </a:p>
          <a:p>
            <a:r>
              <a:rPr lang="it-IT" sz="2000" err="1">
                <a:latin typeface="Arial"/>
                <a:cs typeface="Arial"/>
              </a:rPr>
              <a:t>Introducing</a:t>
            </a:r>
            <a:r>
              <a:rPr lang="it-IT" sz="2000">
                <a:latin typeface="Arial"/>
                <a:cs typeface="Arial"/>
              </a:rPr>
              <a:t> inclusive </a:t>
            </a:r>
            <a:r>
              <a:rPr lang="it-IT" sz="2000" err="1">
                <a:latin typeface="Arial"/>
                <a:cs typeface="Arial"/>
              </a:rPr>
              <a:t>language</a:t>
            </a:r>
            <a:r>
              <a:rPr lang="it-IT" sz="2000">
                <a:latin typeface="Arial"/>
                <a:cs typeface="Arial"/>
              </a:rPr>
              <a:t> in </a:t>
            </a:r>
            <a:r>
              <a:rPr lang="it-IT" sz="2000" err="1">
                <a:latin typeface="Arial"/>
                <a:cs typeface="Arial"/>
              </a:rPr>
              <a:t>compendium</a:t>
            </a:r>
            <a:endParaRPr lang="it-IT" sz="2000">
              <a:latin typeface="Arial"/>
              <a:cs typeface="Arial"/>
            </a:endParaRPr>
          </a:p>
          <a:p>
            <a:r>
              <a:rPr lang="it-IT" sz="2000" err="1">
                <a:latin typeface="Arial"/>
                <a:cs typeface="Arial"/>
              </a:rPr>
              <a:t>Conducting</a:t>
            </a:r>
            <a:r>
              <a:rPr lang="it-IT" sz="2000">
                <a:latin typeface="Arial"/>
                <a:cs typeface="Arial"/>
              </a:rPr>
              <a:t> </a:t>
            </a:r>
            <a:r>
              <a:rPr lang="it-IT" sz="2000" err="1">
                <a:latin typeface="Arial"/>
                <a:cs typeface="Arial"/>
              </a:rPr>
              <a:t>final</a:t>
            </a:r>
            <a:r>
              <a:rPr lang="it-IT" sz="2000">
                <a:latin typeface="Arial"/>
                <a:cs typeface="Arial"/>
              </a:rPr>
              <a:t> survey</a:t>
            </a:r>
          </a:p>
          <a:p>
            <a:r>
              <a:rPr lang="it-IT" sz="2000" err="1">
                <a:latin typeface="Arial"/>
                <a:cs typeface="Arial"/>
              </a:rPr>
              <a:t>Observing</a:t>
            </a:r>
            <a:r>
              <a:rPr lang="it-IT" sz="2000">
                <a:latin typeface="Arial"/>
                <a:cs typeface="Arial"/>
              </a:rPr>
              <a:t> </a:t>
            </a:r>
            <a:r>
              <a:rPr lang="it-IT" sz="2000" err="1">
                <a:latin typeface="Arial"/>
                <a:cs typeface="Arial"/>
              </a:rPr>
              <a:t>diversity</a:t>
            </a:r>
            <a:r>
              <a:rPr lang="it-IT" sz="2000">
                <a:latin typeface="Arial"/>
                <a:cs typeface="Arial"/>
              </a:rPr>
              <a:t> in customers and </a:t>
            </a:r>
            <a:r>
              <a:rPr lang="it-IT" sz="2000" err="1">
                <a:latin typeface="Arial"/>
                <a:cs typeface="Arial"/>
              </a:rPr>
              <a:t>teaching</a:t>
            </a:r>
            <a:r>
              <a:rPr lang="it-IT" sz="2000">
                <a:latin typeface="Arial"/>
                <a:cs typeface="Arial"/>
              </a:rPr>
              <a:t> staff</a:t>
            </a:r>
          </a:p>
          <a:p>
            <a:r>
              <a:rPr lang="it-IT" sz="2000">
                <a:latin typeface="Arial"/>
                <a:cs typeface="Arial"/>
              </a:rPr>
              <a:t>Studies to </a:t>
            </a:r>
            <a:r>
              <a:rPr lang="it-IT" sz="2000" err="1">
                <a:latin typeface="Arial"/>
                <a:cs typeface="Arial"/>
              </a:rPr>
              <a:t>observe</a:t>
            </a:r>
            <a:r>
              <a:rPr lang="it-IT" sz="2000">
                <a:latin typeface="Arial"/>
                <a:cs typeface="Arial"/>
              </a:rPr>
              <a:t> </a:t>
            </a:r>
            <a:r>
              <a:rPr lang="it-IT" sz="2000" err="1">
                <a:latin typeface="Arial"/>
                <a:cs typeface="Arial"/>
              </a:rPr>
              <a:t>perceptions</a:t>
            </a:r>
            <a:r>
              <a:rPr lang="it-IT" sz="2000">
                <a:latin typeface="Arial"/>
                <a:cs typeface="Arial"/>
              </a:rPr>
              <a:t> on </a:t>
            </a:r>
            <a:r>
              <a:rPr lang="it-IT" sz="2000" err="1">
                <a:latin typeface="Arial"/>
                <a:cs typeface="Arial"/>
              </a:rPr>
              <a:t>diversity</a:t>
            </a:r>
            <a:endParaRPr lang="it-IT" sz="2000">
              <a:latin typeface="Arial"/>
              <a:cs typeface="Arial"/>
            </a:endParaRPr>
          </a:p>
        </p:txBody>
      </p:sp>
    </p:spTree>
    <p:extLst>
      <p:ext uri="{BB962C8B-B14F-4D97-AF65-F5344CB8AC3E}">
        <p14:creationId xmlns:p14="http://schemas.microsoft.com/office/powerpoint/2010/main" val="6603244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46D9E0-AFDD-2B3E-4BCF-E9FC9753D54E}"/>
              </a:ext>
            </a:extLst>
          </p:cNvPr>
          <p:cNvSpPr>
            <a:spLocks noGrp="1"/>
          </p:cNvSpPr>
          <p:nvPr>
            <p:ph type="title"/>
          </p:nvPr>
        </p:nvSpPr>
        <p:spPr>
          <a:xfrm>
            <a:off x="838200" y="55369"/>
            <a:ext cx="10515600" cy="1325563"/>
          </a:xfrm>
        </p:spPr>
        <p:txBody>
          <a:bodyPr/>
          <a:lstStyle/>
          <a:p>
            <a:r>
              <a:rPr lang="it-IT" err="1"/>
              <a:t>Diversity</a:t>
            </a:r>
            <a:r>
              <a:rPr lang="it-IT"/>
              <a:t> in software </a:t>
            </a:r>
            <a:r>
              <a:rPr lang="it-IT" err="1"/>
              <a:t>development</a:t>
            </a:r>
            <a:r>
              <a:rPr lang="it-IT"/>
              <a:t> teams</a:t>
            </a:r>
          </a:p>
        </p:txBody>
      </p:sp>
      <p:pic>
        <p:nvPicPr>
          <p:cNvPr id="6" name="Immagine 5" descr="Immagine che contiene schermata, Policromia&#10;&#10;Il contenuto generato dall&amp;#39;IA potrebbe non essere corretto.">
            <a:extLst>
              <a:ext uri="{FF2B5EF4-FFF2-40B4-BE49-F238E27FC236}">
                <a16:creationId xmlns:a16="http://schemas.microsoft.com/office/drawing/2014/main" id="{2FDA07D1-DEA6-ABE1-5A4F-7C6E65894B25}"/>
              </a:ext>
            </a:extLst>
          </p:cNvPr>
          <p:cNvPicPr>
            <a:picLocks noChangeAspect="1"/>
          </p:cNvPicPr>
          <p:nvPr/>
        </p:nvPicPr>
        <p:blipFill>
          <a:blip r:embed="rId2"/>
          <a:stretch>
            <a:fillRect/>
          </a:stretch>
        </p:blipFill>
        <p:spPr>
          <a:xfrm>
            <a:off x="1548780" y="1382075"/>
            <a:ext cx="9100635" cy="4558486"/>
          </a:xfrm>
          <a:prstGeom prst="rect">
            <a:avLst/>
          </a:prstGeom>
        </p:spPr>
      </p:pic>
      <p:sp>
        <p:nvSpPr>
          <p:cNvPr id="7" name="CasellaDiTesto 6">
            <a:extLst>
              <a:ext uri="{FF2B5EF4-FFF2-40B4-BE49-F238E27FC236}">
                <a16:creationId xmlns:a16="http://schemas.microsoft.com/office/drawing/2014/main" id="{5A498131-D799-C3B0-7A33-112752AE0E04}"/>
              </a:ext>
            </a:extLst>
          </p:cNvPr>
          <p:cNvSpPr txBox="1"/>
          <p:nvPr/>
        </p:nvSpPr>
        <p:spPr>
          <a:xfrm>
            <a:off x="3950010" y="6378497"/>
            <a:ext cx="792779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indent="-228600" algn="r"/>
            <a:r>
              <a:rPr lang="en-GB" sz="1000">
                <a:ea typeface="+mn-lt"/>
                <a:cs typeface="+mn-lt"/>
              </a:rPr>
              <a:t>Cutrupi, C. M., </a:t>
            </a:r>
            <a:r>
              <a:rPr lang="en-GB" sz="1000" err="1">
                <a:ea typeface="+mn-lt"/>
                <a:cs typeface="+mn-lt"/>
              </a:rPr>
              <a:t>Jaccheri</a:t>
            </a:r>
            <a:r>
              <a:rPr lang="en-GB" sz="1000">
                <a:ea typeface="+mn-lt"/>
                <a:cs typeface="+mn-lt"/>
              </a:rPr>
              <a:t>, L., &amp; </a:t>
            </a:r>
            <a:r>
              <a:rPr lang="en-GB" sz="1000" err="1">
                <a:ea typeface="+mn-lt"/>
                <a:cs typeface="+mn-lt"/>
              </a:rPr>
              <a:t>Papavlasopoulou</a:t>
            </a:r>
            <a:r>
              <a:rPr lang="en-GB" sz="1000">
                <a:ea typeface="+mn-lt"/>
                <a:cs typeface="+mn-lt"/>
              </a:rPr>
              <a:t>, S. (2025). Women’s Participation in Student Software Development Teams: A Cross-Sectional Study on Role Distribution. IEEE Transactions on Software Engineering. </a:t>
            </a:r>
            <a:r>
              <a:rPr lang="en-GB" sz="1000">
                <a:ea typeface="+mn-lt"/>
                <a:cs typeface="+mn-lt"/>
                <a:hlinkClick r:id="rId3"/>
              </a:rPr>
              <a:t>https://ieeexplore.ieee.org/abstract/document/11175036</a:t>
            </a:r>
            <a:r>
              <a:rPr lang="en-GB" sz="1000">
                <a:ea typeface="+mn-lt"/>
                <a:cs typeface="+mn-lt"/>
              </a:rPr>
              <a:t> </a:t>
            </a:r>
            <a:endParaRPr lang="it-IT"/>
          </a:p>
        </p:txBody>
      </p:sp>
    </p:spTree>
    <p:extLst>
      <p:ext uri="{BB962C8B-B14F-4D97-AF65-F5344CB8AC3E}">
        <p14:creationId xmlns:p14="http://schemas.microsoft.com/office/powerpoint/2010/main" val="40225539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14025D-DF49-4454-1EDA-4ED119B0BADD}"/>
              </a:ext>
            </a:extLst>
          </p:cNvPr>
          <p:cNvSpPr>
            <a:spLocks noGrp="1"/>
          </p:cNvSpPr>
          <p:nvPr>
            <p:ph type="title"/>
          </p:nvPr>
        </p:nvSpPr>
        <p:spPr/>
        <p:txBody>
          <a:bodyPr/>
          <a:lstStyle/>
          <a:p>
            <a:r>
              <a:rPr lang="it-IT" sz="4000" err="1">
                <a:latin typeface="Arial"/>
                <a:cs typeface="Arial"/>
              </a:rPr>
              <a:t>What</a:t>
            </a:r>
            <a:r>
              <a:rPr lang="it-IT" sz="4000">
                <a:latin typeface="Arial"/>
                <a:cs typeface="Arial"/>
              </a:rPr>
              <a:t> </a:t>
            </a:r>
            <a:r>
              <a:rPr lang="it-IT" sz="4000" err="1">
                <a:latin typeface="Arial"/>
                <a:cs typeface="Arial"/>
              </a:rPr>
              <a:t>you</a:t>
            </a:r>
            <a:r>
              <a:rPr lang="it-IT" sz="4000">
                <a:latin typeface="Arial"/>
                <a:cs typeface="Arial"/>
              </a:rPr>
              <a:t> can do in </a:t>
            </a:r>
            <a:r>
              <a:rPr lang="it-IT" sz="4000" err="1">
                <a:latin typeface="Arial"/>
                <a:cs typeface="Arial"/>
              </a:rPr>
              <a:t>your</a:t>
            </a:r>
            <a:r>
              <a:rPr lang="it-IT" sz="4000">
                <a:latin typeface="Arial"/>
                <a:cs typeface="Arial"/>
              </a:rPr>
              <a:t> project</a:t>
            </a:r>
          </a:p>
        </p:txBody>
      </p:sp>
      <p:sp>
        <p:nvSpPr>
          <p:cNvPr id="3" name="Segnaposto contenuto 2">
            <a:extLst>
              <a:ext uri="{FF2B5EF4-FFF2-40B4-BE49-F238E27FC236}">
                <a16:creationId xmlns:a16="http://schemas.microsoft.com/office/drawing/2014/main" id="{138E0E8F-4E54-306A-C5B8-7D7E8774B781}"/>
              </a:ext>
            </a:extLst>
          </p:cNvPr>
          <p:cNvSpPr>
            <a:spLocks noGrp="1"/>
          </p:cNvSpPr>
          <p:nvPr>
            <p:ph idx="1"/>
          </p:nvPr>
        </p:nvSpPr>
        <p:spPr>
          <a:xfrm>
            <a:off x="838200" y="1825625"/>
            <a:ext cx="10158413" cy="4351338"/>
          </a:xfrm>
        </p:spPr>
        <p:txBody>
          <a:bodyPr vert="horz" lIns="91440" tIns="45720" rIns="91440" bIns="45720" rtlCol="0" anchor="t">
            <a:normAutofit/>
          </a:bodyPr>
          <a:lstStyle/>
          <a:p>
            <a:r>
              <a:rPr lang="it-IT" sz="2400">
                <a:latin typeface="Arial"/>
                <a:cs typeface="Arial"/>
              </a:rPr>
              <a:t>The teams </a:t>
            </a:r>
            <a:r>
              <a:rPr lang="it-IT" sz="2400" err="1">
                <a:latin typeface="Arial"/>
                <a:cs typeface="Arial"/>
              </a:rPr>
              <a:t>should</a:t>
            </a:r>
            <a:r>
              <a:rPr lang="it-IT" sz="2400">
                <a:latin typeface="Arial"/>
                <a:cs typeface="Arial"/>
              </a:rPr>
              <a:t> </a:t>
            </a:r>
            <a:r>
              <a:rPr lang="it-IT" sz="2400" err="1">
                <a:latin typeface="Arial"/>
                <a:cs typeface="Arial"/>
              </a:rPr>
              <a:t>reflect</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diversity</a:t>
            </a:r>
            <a:r>
              <a:rPr lang="it-IT" sz="2400">
                <a:latin typeface="Arial"/>
                <a:cs typeface="Arial"/>
              </a:rPr>
              <a:t> </a:t>
            </a:r>
            <a:r>
              <a:rPr lang="it-IT" sz="2400" err="1">
                <a:latin typeface="Arial"/>
                <a:cs typeface="Arial"/>
              </a:rPr>
              <a:t>dimension</a:t>
            </a:r>
            <a:r>
              <a:rPr lang="it-IT" sz="2400">
                <a:latin typeface="Arial"/>
                <a:cs typeface="Arial"/>
              </a:rPr>
              <a:t>(s) </a:t>
            </a:r>
            <a:r>
              <a:rPr lang="it-IT" sz="2400" err="1">
                <a:latin typeface="Arial"/>
                <a:cs typeface="Arial"/>
              </a:rPr>
              <a:t>is</a:t>
            </a:r>
            <a:r>
              <a:rPr lang="it-IT" sz="2400">
                <a:latin typeface="Arial"/>
                <a:cs typeface="Arial"/>
              </a:rPr>
              <a:t> </a:t>
            </a:r>
            <a:r>
              <a:rPr lang="it-IT" sz="2400" b="1" err="1">
                <a:solidFill>
                  <a:schemeClr val="accent1">
                    <a:lumMod val="60000"/>
                    <a:lumOff val="40000"/>
                  </a:schemeClr>
                </a:solidFill>
                <a:latin typeface="Arial"/>
                <a:cs typeface="Arial"/>
              </a:rPr>
              <a:t>perceived</a:t>
            </a:r>
            <a:r>
              <a:rPr lang="it-IT" sz="2400" b="1">
                <a:solidFill>
                  <a:schemeClr val="accent1">
                    <a:lumMod val="60000"/>
                    <a:lumOff val="40000"/>
                  </a:schemeClr>
                </a:solidFill>
                <a:latin typeface="Arial"/>
                <a:cs typeface="Arial"/>
              </a:rPr>
              <a:t> in </a:t>
            </a:r>
            <a:r>
              <a:rPr lang="it-IT" sz="2400" b="1" err="1">
                <a:solidFill>
                  <a:schemeClr val="accent1">
                    <a:lumMod val="60000"/>
                    <a:lumOff val="40000"/>
                  </a:schemeClr>
                </a:solidFill>
                <a:latin typeface="Arial"/>
                <a:cs typeface="Arial"/>
              </a:rPr>
              <a:t>their</a:t>
            </a:r>
            <a:r>
              <a:rPr lang="it-IT" sz="2400" b="1">
                <a:solidFill>
                  <a:schemeClr val="accent1">
                    <a:lumMod val="60000"/>
                    <a:lumOff val="40000"/>
                  </a:schemeClr>
                </a:solidFill>
                <a:latin typeface="Arial"/>
                <a:cs typeface="Arial"/>
              </a:rPr>
              <a:t> project</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diversity</a:t>
            </a:r>
            <a:r>
              <a:rPr lang="it-IT" sz="2400">
                <a:latin typeface="Arial"/>
                <a:cs typeface="Arial"/>
              </a:rPr>
              <a:t> impacts the product </a:t>
            </a:r>
            <a:r>
              <a:rPr lang="it-IT" sz="2400" err="1">
                <a:latin typeface="Arial"/>
                <a:cs typeface="Arial"/>
              </a:rPr>
              <a:t>realized</a:t>
            </a:r>
            <a:r>
              <a:rPr lang="it-IT" sz="2400">
                <a:latin typeface="Arial"/>
                <a:cs typeface="Arial"/>
              </a:rPr>
              <a:t>, </a:t>
            </a:r>
            <a:r>
              <a:rPr lang="it-IT" sz="2400" err="1">
                <a:latin typeface="Arial"/>
                <a:cs typeface="Arial"/>
              </a:rPr>
              <a:t>how</a:t>
            </a:r>
            <a:r>
              <a:rPr lang="it-IT" sz="2400">
                <a:latin typeface="Arial"/>
                <a:cs typeface="Arial"/>
              </a:rPr>
              <a:t> diverse are users </a:t>
            </a:r>
            <a:r>
              <a:rPr lang="it-IT" sz="2400" err="1">
                <a:latin typeface="Arial"/>
                <a:cs typeface="Arial"/>
              </a:rPr>
              <a:t>involved</a:t>
            </a:r>
            <a:r>
              <a:rPr lang="it-IT" sz="2400">
                <a:latin typeface="Arial"/>
                <a:cs typeface="Arial"/>
              </a:rPr>
              <a:t> in the </a:t>
            </a:r>
            <a:r>
              <a:rPr lang="it-IT" sz="2400" err="1">
                <a:latin typeface="Arial"/>
                <a:cs typeface="Arial"/>
              </a:rPr>
              <a:t>process</a:t>
            </a:r>
            <a:r>
              <a:rPr lang="it-IT" sz="2400">
                <a:latin typeface="Arial"/>
                <a:cs typeface="Arial"/>
              </a:rPr>
              <a:t>.</a:t>
            </a:r>
          </a:p>
          <a:p>
            <a:endParaRPr lang="it-IT" sz="2400">
              <a:latin typeface="Arial"/>
              <a:cs typeface="Arial"/>
            </a:endParaRPr>
          </a:p>
          <a:p>
            <a:r>
              <a:rPr lang="it-IT" sz="2400">
                <a:latin typeface="Arial"/>
                <a:cs typeface="Arial"/>
              </a:rPr>
              <a:t>The teams </a:t>
            </a:r>
            <a:r>
              <a:rPr lang="it-IT" sz="2400" err="1">
                <a:latin typeface="Arial"/>
                <a:cs typeface="Arial"/>
              </a:rPr>
              <a:t>should</a:t>
            </a:r>
            <a:r>
              <a:rPr lang="it-IT" sz="2400">
                <a:latin typeface="Arial"/>
                <a:cs typeface="Arial"/>
              </a:rPr>
              <a:t> </a:t>
            </a:r>
            <a:r>
              <a:rPr lang="it-IT" sz="2400" err="1">
                <a:latin typeface="Arial"/>
                <a:cs typeface="Arial"/>
              </a:rPr>
              <a:t>reflect</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diversity</a:t>
            </a:r>
            <a:r>
              <a:rPr lang="it-IT" sz="2400">
                <a:latin typeface="Arial"/>
                <a:cs typeface="Arial"/>
              </a:rPr>
              <a:t> </a:t>
            </a:r>
            <a:r>
              <a:rPr lang="it-IT" sz="2400" err="1">
                <a:latin typeface="Arial"/>
                <a:cs typeface="Arial"/>
              </a:rPr>
              <a:t>dimension</a:t>
            </a:r>
            <a:r>
              <a:rPr lang="it-IT" sz="2400">
                <a:latin typeface="Arial"/>
                <a:cs typeface="Arial"/>
              </a:rPr>
              <a:t>(s) </a:t>
            </a:r>
            <a:r>
              <a:rPr lang="it-IT" sz="2400" b="1">
                <a:solidFill>
                  <a:schemeClr val="accent1">
                    <a:lumMod val="60000"/>
                    <a:lumOff val="40000"/>
                  </a:schemeClr>
                </a:solidFill>
                <a:latin typeface="Arial"/>
                <a:cs typeface="Arial"/>
              </a:rPr>
              <a:t>impact the team dynamics</a:t>
            </a:r>
            <a:r>
              <a:rPr lang="it-IT" sz="2400" b="1">
                <a:latin typeface="Arial"/>
                <a:cs typeface="Arial"/>
              </a:rPr>
              <a:t>:</a:t>
            </a:r>
            <a:r>
              <a:rPr lang="it-IT" sz="2400">
                <a:latin typeface="Arial"/>
                <a:cs typeface="Arial"/>
              </a:rPr>
              <a:t> </a:t>
            </a:r>
            <a:r>
              <a:rPr lang="it-IT" sz="2400" err="1">
                <a:latin typeface="Arial"/>
                <a:cs typeface="Arial"/>
              </a:rPr>
              <a:t>what</a:t>
            </a:r>
            <a:r>
              <a:rPr lang="it-IT" sz="2400">
                <a:latin typeface="Arial"/>
                <a:cs typeface="Arial"/>
              </a:rPr>
              <a:t> </a:t>
            </a:r>
            <a:r>
              <a:rPr lang="it-IT" sz="2400" err="1">
                <a:latin typeface="Arial"/>
                <a:cs typeface="Arial"/>
              </a:rPr>
              <a:t>aspects</a:t>
            </a:r>
            <a:r>
              <a:rPr lang="it-IT" sz="2400">
                <a:latin typeface="Arial"/>
                <a:cs typeface="Arial"/>
              </a:rPr>
              <a:t> of </a:t>
            </a:r>
            <a:r>
              <a:rPr lang="it-IT" sz="2400" err="1">
                <a:latin typeface="Arial"/>
                <a:cs typeface="Arial"/>
              </a:rPr>
              <a:t>diversity</a:t>
            </a:r>
            <a:r>
              <a:rPr lang="it-IT" sz="2400">
                <a:latin typeface="Arial"/>
                <a:cs typeface="Arial"/>
              </a:rPr>
              <a:t> </a:t>
            </a:r>
            <a:r>
              <a:rPr lang="it-IT" sz="2400" err="1">
                <a:latin typeface="Arial"/>
                <a:cs typeface="Arial"/>
              </a:rPr>
              <a:t>you</a:t>
            </a:r>
            <a:r>
              <a:rPr lang="it-IT" sz="2400">
                <a:latin typeface="Arial"/>
                <a:cs typeface="Arial"/>
              </a:rPr>
              <a:t> </a:t>
            </a:r>
            <a:r>
              <a:rPr lang="it-IT" sz="2400" err="1">
                <a:latin typeface="Arial"/>
                <a:cs typeface="Arial"/>
              </a:rPr>
              <a:t>encounter</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you</a:t>
            </a:r>
            <a:r>
              <a:rPr lang="it-IT" sz="2400">
                <a:latin typeface="Arial"/>
                <a:cs typeface="Arial"/>
              </a:rPr>
              <a:t> </a:t>
            </a:r>
            <a:r>
              <a:rPr lang="it-IT" sz="2400" err="1">
                <a:latin typeface="Arial"/>
                <a:cs typeface="Arial"/>
              </a:rPr>
              <a:t>manage</a:t>
            </a:r>
            <a:r>
              <a:rPr lang="it-IT" sz="2400">
                <a:latin typeface="Arial"/>
                <a:cs typeface="Arial"/>
              </a:rPr>
              <a:t> </a:t>
            </a:r>
            <a:r>
              <a:rPr lang="it-IT" sz="2400" err="1">
                <a:latin typeface="Arial"/>
                <a:cs typeface="Arial"/>
              </a:rPr>
              <a:t>differences</a:t>
            </a:r>
            <a:r>
              <a:rPr lang="it-IT" sz="2400">
                <a:latin typeface="Arial"/>
                <a:cs typeface="Arial"/>
              </a:rPr>
              <a:t> </a:t>
            </a:r>
            <a:r>
              <a:rPr lang="it-IT" sz="2400" err="1">
                <a:latin typeface="Arial"/>
                <a:cs typeface="Arial"/>
              </a:rPr>
              <a:t>between</a:t>
            </a:r>
            <a:r>
              <a:rPr lang="it-IT" sz="2400">
                <a:latin typeface="Arial"/>
                <a:cs typeface="Arial"/>
              </a:rPr>
              <a:t> </a:t>
            </a:r>
            <a:r>
              <a:rPr lang="it-IT" sz="2400" err="1">
                <a:latin typeface="Arial"/>
                <a:cs typeface="Arial"/>
              </a:rPr>
              <a:t>members</a:t>
            </a:r>
            <a:r>
              <a:rPr lang="it-IT" sz="2400">
                <a:latin typeface="Arial"/>
                <a:cs typeface="Arial"/>
              </a:rPr>
              <a:t>, </a:t>
            </a:r>
            <a:r>
              <a:rPr lang="it-IT" sz="2400" err="1">
                <a:latin typeface="Arial"/>
                <a:cs typeface="Arial"/>
              </a:rPr>
              <a:t>criteria</a:t>
            </a:r>
            <a:r>
              <a:rPr lang="it-IT" sz="2400">
                <a:latin typeface="Arial"/>
                <a:cs typeface="Arial"/>
              </a:rPr>
              <a:t> </a:t>
            </a:r>
            <a:r>
              <a:rPr lang="it-IT" sz="2400" err="1">
                <a:latin typeface="Arial"/>
                <a:cs typeface="Arial"/>
              </a:rPr>
              <a:t>used</a:t>
            </a:r>
            <a:r>
              <a:rPr lang="it-IT" sz="2400">
                <a:latin typeface="Arial"/>
                <a:cs typeface="Arial"/>
              </a:rPr>
              <a:t> to </a:t>
            </a:r>
            <a:r>
              <a:rPr lang="it-IT" sz="2400" err="1">
                <a:latin typeface="Arial"/>
                <a:cs typeface="Arial"/>
              </a:rPr>
              <a:t>assign</a:t>
            </a:r>
            <a:r>
              <a:rPr lang="it-IT" sz="2400">
                <a:latin typeface="Arial"/>
                <a:cs typeface="Arial"/>
              </a:rPr>
              <a:t> </a:t>
            </a:r>
            <a:r>
              <a:rPr lang="it-IT" sz="2400" err="1">
                <a:latin typeface="Arial"/>
                <a:cs typeface="Arial"/>
              </a:rPr>
              <a:t>roles</a:t>
            </a:r>
            <a:r>
              <a:rPr lang="it-IT" sz="2400">
                <a:latin typeface="Arial"/>
                <a:cs typeface="Arial"/>
              </a:rPr>
              <a:t>, </a:t>
            </a:r>
            <a:r>
              <a:rPr lang="it-IT" sz="2400" err="1">
                <a:latin typeface="Arial"/>
                <a:cs typeface="Arial"/>
              </a:rPr>
              <a:t>how</a:t>
            </a:r>
            <a:r>
              <a:rPr lang="it-IT" sz="2400">
                <a:latin typeface="Arial"/>
                <a:cs typeface="Arial"/>
              </a:rPr>
              <a:t> </a:t>
            </a:r>
            <a:r>
              <a:rPr lang="it-IT" sz="2400" err="1">
                <a:latin typeface="Arial"/>
                <a:cs typeface="Arial"/>
              </a:rPr>
              <a:t>you</a:t>
            </a:r>
            <a:r>
              <a:rPr lang="it-IT" sz="2400">
                <a:latin typeface="Arial"/>
                <a:cs typeface="Arial"/>
              </a:rPr>
              <a:t> </a:t>
            </a:r>
            <a:r>
              <a:rPr lang="it-IT" sz="2400" err="1">
                <a:latin typeface="Arial"/>
                <a:cs typeface="Arial"/>
              </a:rPr>
              <a:t>address</a:t>
            </a:r>
            <a:r>
              <a:rPr lang="it-IT" sz="2400">
                <a:latin typeface="Arial"/>
                <a:cs typeface="Arial"/>
              </a:rPr>
              <a:t> </a:t>
            </a:r>
            <a:r>
              <a:rPr lang="it-IT" sz="2400" err="1">
                <a:latin typeface="Arial"/>
                <a:cs typeface="Arial"/>
              </a:rPr>
              <a:t>diversity</a:t>
            </a:r>
            <a:r>
              <a:rPr lang="it-IT" sz="2400">
                <a:latin typeface="Arial"/>
                <a:cs typeface="Arial"/>
              </a:rPr>
              <a:t> </a:t>
            </a:r>
            <a:r>
              <a:rPr lang="it-IT" sz="2400" err="1">
                <a:latin typeface="Arial"/>
                <a:cs typeface="Arial"/>
              </a:rPr>
              <a:t>topics</a:t>
            </a:r>
            <a:r>
              <a:rPr lang="it-IT" sz="2400">
                <a:latin typeface="Arial"/>
                <a:cs typeface="Arial"/>
              </a:rPr>
              <a:t> </a:t>
            </a:r>
            <a:r>
              <a:rPr lang="it-IT" sz="2400" err="1">
                <a:latin typeface="Arial"/>
                <a:cs typeface="Arial"/>
              </a:rPr>
              <a:t>during</a:t>
            </a:r>
            <a:r>
              <a:rPr lang="it-IT" sz="2400">
                <a:latin typeface="Arial"/>
                <a:cs typeface="Arial"/>
              </a:rPr>
              <a:t> the </a:t>
            </a:r>
            <a:r>
              <a:rPr lang="it-IT" sz="2400" err="1">
                <a:latin typeface="Arial"/>
                <a:cs typeface="Arial"/>
              </a:rPr>
              <a:t>course</a:t>
            </a:r>
            <a:r>
              <a:rPr lang="it-IT" sz="2400">
                <a:latin typeface="Arial"/>
                <a:cs typeface="Arial"/>
              </a:rPr>
              <a:t>, self </a:t>
            </a:r>
            <a:r>
              <a:rPr lang="it-IT" sz="2400" err="1">
                <a:latin typeface="Arial"/>
                <a:cs typeface="Arial"/>
              </a:rPr>
              <a:t>reflection</a:t>
            </a:r>
            <a:r>
              <a:rPr lang="it-IT" sz="2400">
                <a:latin typeface="Arial"/>
                <a:cs typeface="Arial"/>
              </a:rPr>
              <a:t> on the impact of </a:t>
            </a:r>
            <a:r>
              <a:rPr lang="it-IT" sz="2400" err="1">
                <a:latin typeface="Arial"/>
                <a:cs typeface="Arial"/>
              </a:rPr>
              <a:t>diversity</a:t>
            </a:r>
            <a:r>
              <a:rPr lang="it-IT" sz="2400">
                <a:latin typeface="Arial"/>
                <a:cs typeface="Arial"/>
              </a:rPr>
              <a:t>.</a:t>
            </a:r>
          </a:p>
        </p:txBody>
      </p:sp>
      <p:sp>
        <p:nvSpPr>
          <p:cNvPr id="4" name="CasellaDiTesto 3">
            <a:extLst>
              <a:ext uri="{FF2B5EF4-FFF2-40B4-BE49-F238E27FC236}">
                <a16:creationId xmlns:a16="http://schemas.microsoft.com/office/drawing/2014/main" id="{EE9B0D58-D73D-8990-FC55-8D4D146E91DD}"/>
              </a:ext>
            </a:extLst>
          </p:cNvPr>
          <p:cNvSpPr txBox="1"/>
          <p:nvPr/>
        </p:nvSpPr>
        <p:spPr>
          <a:xfrm>
            <a:off x="1065007" y="6338986"/>
            <a:ext cx="6433073" cy="307777"/>
          </a:xfrm>
          <a:prstGeom prst="rect">
            <a:avLst/>
          </a:prstGeom>
          <a:noFill/>
        </p:spPr>
        <p:txBody>
          <a:bodyPr wrap="square" lIns="91440" tIns="45720" rIns="91440" bIns="45720" rtlCol="0" anchor="t">
            <a:spAutoFit/>
          </a:bodyPr>
          <a:lstStyle/>
          <a:p>
            <a:r>
              <a:rPr lang="it-IT" sz="1400"/>
              <a:t>From </a:t>
            </a:r>
            <a:r>
              <a:rPr lang="it-IT" sz="1400" err="1"/>
              <a:t>Compendium</a:t>
            </a:r>
            <a:r>
              <a:rPr lang="it-IT" sz="1400"/>
              <a:t>, </a:t>
            </a:r>
            <a:r>
              <a:rPr lang="it-IT" sz="1400" err="1"/>
              <a:t>paragraph</a:t>
            </a:r>
            <a:r>
              <a:rPr lang="it-IT" sz="1400"/>
              <a:t> 3.12, page 23</a:t>
            </a:r>
          </a:p>
        </p:txBody>
      </p:sp>
    </p:spTree>
    <p:extLst>
      <p:ext uri="{BB962C8B-B14F-4D97-AF65-F5344CB8AC3E}">
        <p14:creationId xmlns:p14="http://schemas.microsoft.com/office/powerpoint/2010/main" val="17654048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004706-ECA5-BDFF-5C07-B3616FDB65E6}"/>
              </a:ext>
            </a:extLst>
          </p:cNvPr>
          <p:cNvSpPr>
            <a:spLocks noGrp="1"/>
          </p:cNvSpPr>
          <p:nvPr>
            <p:ph type="title"/>
          </p:nvPr>
        </p:nvSpPr>
        <p:spPr>
          <a:xfrm>
            <a:off x="838200" y="184805"/>
            <a:ext cx="10515600" cy="1505883"/>
          </a:xfrm>
        </p:spPr>
        <p:txBody>
          <a:bodyPr vert="horz" lIns="91440" tIns="45720" rIns="91440" bIns="45720" rtlCol="0" anchor="ctr">
            <a:normAutofit/>
          </a:bodyPr>
          <a:lstStyle/>
          <a:p>
            <a:r>
              <a:rPr lang="en-US" sz="5200" kern="1200">
                <a:solidFill>
                  <a:schemeClr val="tx1"/>
                </a:solidFill>
                <a:latin typeface="+mj-lt"/>
                <a:ea typeface="+mj-ea"/>
                <a:cs typeface="+mj-cs"/>
              </a:rPr>
              <a:t>NGO AINCLUSION</a:t>
            </a:r>
          </a:p>
        </p:txBody>
      </p:sp>
      <p:pic>
        <p:nvPicPr>
          <p:cNvPr id="6" name="Picture 5">
            <a:extLst>
              <a:ext uri="{FF2B5EF4-FFF2-40B4-BE49-F238E27FC236}">
                <a16:creationId xmlns:a16="http://schemas.microsoft.com/office/drawing/2014/main" id="{B829F276-7D2A-A695-8533-3B07FF0AEE53}"/>
              </a:ext>
            </a:extLst>
          </p:cNvPr>
          <p:cNvPicPr>
            <a:picLocks noChangeAspect="1"/>
          </p:cNvPicPr>
          <p:nvPr/>
        </p:nvPicPr>
        <p:blipFill>
          <a:blip r:embed="rId2"/>
          <a:srcRect l="344" t="15580" r="27091" b="6517"/>
          <a:stretch>
            <a:fillRect/>
          </a:stretch>
        </p:blipFill>
        <p:spPr>
          <a:xfrm>
            <a:off x="1142423" y="1875493"/>
            <a:ext cx="6632580" cy="4450303"/>
          </a:xfrm>
          <a:prstGeom prst="rect">
            <a:avLst/>
          </a:prstGeom>
        </p:spPr>
      </p:pic>
    </p:spTree>
    <p:extLst>
      <p:ext uri="{BB962C8B-B14F-4D97-AF65-F5344CB8AC3E}">
        <p14:creationId xmlns:p14="http://schemas.microsoft.com/office/powerpoint/2010/main" val="34519084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6B869D4-1EEF-4B5F-AD70-79AACBAEE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standing together in a room&#10;&#10;AI-generated content may be incorrect.">
            <a:extLst>
              <a:ext uri="{FF2B5EF4-FFF2-40B4-BE49-F238E27FC236}">
                <a16:creationId xmlns:a16="http://schemas.microsoft.com/office/drawing/2014/main" id="{46245C4E-C11B-C1E5-8407-C721F6FA4C9C}"/>
              </a:ext>
            </a:extLst>
          </p:cNvPr>
          <p:cNvPicPr>
            <a:picLocks noChangeAspect="1"/>
          </p:cNvPicPr>
          <p:nvPr/>
        </p:nvPicPr>
        <p:blipFill>
          <a:blip r:embed="rId2">
            <a:extLst>
              <a:ext uri="{28A0092B-C50C-407E-A947-70E740481C1C}">
                <a14:useLocalDpi xmlns:a14="http://schemas.microsoft.com/office/drawing/2010/main" val="0"/>
              </a:ext>
            </a:extLst>
          </a:blip>
          <a:srcRect r="9063" b="1"/>
          <a:stretch>
            <a:fillRect/>
          </a:stretch>
        </p:blipFill>
        <p:spPr>
          <a:xfrm>
            <a:off x="-2" y="10"/>
            <a:ext cx="7995504" cy="6857990"/>
          </a:xfrm>
          <a:prstGeom prst="rect">
            <a:avLst/>
          </a:prstGeom>
        </p:spPr>
      </p:pic>
      <p:pic>
        <p:nvPicPr>
          <p:cNvPr id="9" name="Picture 8" descr="A group of people sitting on a boat&#10;&#10;AI-generated content may be incorrect.">
            <a:extLst>
              <a:ext uri="{FF2B5EF4-FFF2-40B4-BE49-F238E27FC236}">
                <a16:creationId xmlns:a16="http://schemas.microsoft.com/office/drawing/2014/main" id="{4FDC7E19-09CA-41C9-D4E0-9843FD0ADE44}"/>
              </a:ext>
            </a:extLst>
          </p:cNvPr>
          <p:cNvPicPr>
            <a:picLocks noChangeAspect="1"/>
          </p:cNvPicPr>
          <p:nvPr/>
        </p:nvPicPr>
        <p:blipFill>
          <a:blip r:embed="rId3">
            <a:extLst>
              <a:ext uri="{28A0092B-C50C-407E-A947-70E740481C1C}">
                <a14:useLocalDpi xmlns:a14="http://schemas.microsoft.com/office/drawing/2010/main" val="0"/>
              </a:ext>
            </a:extLst>
          </a:blip>
          <a:srcRect t="1043" r="1" b="1"/>
          <a:stretch>
            <a:fillRect/>
          </a:stretch>
        </p:blipFill>
        <p:spPr>
          <a:xfrm>
            <a:off x="8188032" y="10"/>
            <a:ext cx="4003968" cy="2228747"/>
          </a:xfrm>
          <a:prstGeom prst="rect">
            <a:avLst/>
          </a:prstGeom>
        </p:spPr>
      </p:pic>
      <p:pic>
        <p:nvPicPr>
          <p:cNvPr id="3" name="Picture 2" descr="A group of people standing together with luggage&#10;&#10;AI-generated content may be incorrect.">
            <a:extLst>
              <a:ext uri="{FF2B5EF4-FFF2-40B4-BE49-F238E27FC236}">
                <a16:creationId xmlns:a16="http://schemas.microsoft.com/office/drawing/2014/main" id="{FAC7EAE3-B148-7104-9D26-B5BCF15968CC}"/>
              </a:ext>
            </a:extLst>
          </p:cNvPr>
          <p:cNvPicPr>
            <a:picLocks noChangeAspect="1"/>
          </p:cNvPicPr>
          <p:nvPr/>
        </p:nvPicPr>
        <p:blipFill>
          <a:blip r:embed="rId4">
            <a:extLst>
              <a:ext uri="{28A0092B-C50C-407E-A947-70E740481C1C}">
                <a14:useLocalDpi xmlns:a14="http://schemas.microsoft.com/office/drawing/2010/main" val="0"/>
              </a:ext>
            </a:extLst>
          </a:blip>
          <a:srcRect r="1" b="31728"/>
          <a:stretch>
            <a:fillRect/>
          </a:stretch>
        </p:blipFill>
        <p:spPr>
          <a:xfrm>
            <a:off x="8188029" y="2400472"/>
            <a:ext cx="4003969" cy="2057046"/>
          </a:xfrm>
          <a:prstGeom prst="rect">
            <a:avLst/>
          </a:prstGeom>
        </p:spPr>
      </p:pic>
      <p:pic>
        <p:nvPicPr>
          <p:cNvPr id="7" name="Picture 6" descr="A group of women sitting at a table&#10;&#10;AI-generated content may be incorrect.">
            <a:extLst>
              <a:ext uri="{FF2B5EF4-FFF2-40B4-BE49-F238E27FC236}">
                <a16:creationId xmlns:a16="http://schemas.microsoft.com/office/drawing/2014/main" id="{73CB13C3-7514-EA09-2975-69C49F376D15}"/>
              </a:ext>
            </a:extLst>
          </p:cNvPr>
          <p:cNvPicPr>
            <a:picLocks noChangeAspect="1"/>
          </p:cNvPicPr>
          <p:nvPr/>
        </p:nvPicPr>
        <p:blipFill>
          <a:blip r:embed="rId5">
            <a:extLst>
              <a:ext uri="{28A0092B-C50C-407E-A947-70E740481C1C}">
                <a14:useLocalDpi xmlns:a14="http://schemas.microsoft.com/office/drawing/2010/main" val="0"/>
              </a:ext>
            </a:extLst>
          </a:blip>
          <a:srcRect t="22615" r="1" b="3167"/>
          <a:stretch>
            <a:fillRect/>
          </a:stretch>
        </p:blipFill>
        <p:spPr>
          <a:xfrm>
            <a:off x="8188029" y="4629229"/>
            <a:ext cx="4003969" cy="2228771"/>
          </a:xfrm>
          <a:prstGeom prst="rect">
            <a:avLst/>
          </a:prstGeom>
        </p:spPr>
      </p:pic>
    </p:spTree>
    <p:extLst>
      <p:ext uri="{BB962C8B-B14F-4D97-AF65-F5344CB8AC3E}">
        <p14:creationId xmlns:p14="http://schemas.microsoft.com/office/powerpoint/2010/main" val="36753938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3F3ED8-815B-2342-9A72-DB8053692E14}"/>
              </a:ext>
            </a:extLst>
          </p:cNvPr>
          <p:cNvSpPr>
            <a:spLocks noGrp="1"/>
          </p:cNvSpPr>
          <p:nvPr>
            <p:ph type="title"/>
          </p:nvPr>
        </p:nvSpPr>
        <p:spPr>
          <a:xfrm>
            <a:off x="1150286" y="501594"/>
            <a:ext cx="4790364" cy="1668424"/>
          </a:xfrm>
        </p:spPr>
        <p:txBody>
          <a:bodyPr anchor="b">
            <a:normAutofit/>
          </a:bodyPr>
          <a:lstStyle/>
          <a:p>
            <a:r>
              <a:rPr lang="nb-NO" sz="4000"/>
              <a:t>More References</a:t>
            </a:r>
            <a:endParaRPr lang="it-IT" sz="4000"/>
          </a:p>
        </p:txBody>
      </p:sp>
      <p:sp>
        <p:nvSpPr>
          <p:cNvPr id="3" name="Content Placeholder 2">
            <a:extLst>
              <a:ext uri="{FF2B5EF4-FFF2-40B4-BE49-F238E27FC236}">
                <a16:creationId xmlns:a16="http://schemas.microsoft.com/office/drawing/2014/main" id="{81E8043A-ACD2-3668-9AC3-38B25C8A551A}"/>
              </a:ext>
            </a:extLst>
          </p:cNvPr>
          <p:cNvSpPr>
            <a:spLocks noGrp="1"/>
          </p:cNvSpPr>
          <p:nvPr>
            <p:ph idx="1"/>
          </p:nvPr>
        </p:nvSpPr>
        <p:spPr>
          <a:xfrm>
            <a:off x="1150286" y="2399857"/>
            <a:ext cx="4667553" cy="3425709"/>
          </a:xfrm>
        </p:spPr>
        <p:txBody>
          <a:bodyPr>
            <a:normAutofit/>
          </a:bodyPr>
          <a:lstStyle/>
          <a:p>
            <a:r>
              <a:rPr lang="en-US" sz="800"/>
              <a:t>Crenshaw, K. W. (2013). Mapping the margins: Intersectionality, identity politics, and violence against women of color. In M. A. Fineman &amp; R. Mykitiuk (Eds.), *The public nature of private violence* (pp. 93–118). Routledge.</a:t>
            </a:r>
          </a:p>
          <a:p>
            <a:r>
              <a:rPr lang="en-US" sz="800"/>
              <a:t>Hagen, M. H., Hartvigsen, G., Jaccheri, L., &amp; Papavlasopoulou, S. (2024). Digital psychosocial follow-up for childhood critical illness survivors: A qualitative interview study on health professionals’ perspectives. *Scandinavian Journal of Child and Adolescent Psychiatry and Psychology, 12*(1), 50–62.</a:t>
            </a:r>
          </a:p>
          <a:p>
            <a:r>
              <a:rPr lang="en-US" sz="800"/>
              <a:t>El Shemy, I., Jaccheri, L., Giannakos, M., &amp; Vulchanova, M. (2024). Participatory design of augmented reality games for word learning in autistic children: The parental perspective. In *Proceedings of IFIP ICEC ’24*.</a:t>
            </a:r>
          </a:p>
          <a:p>
            <a:r>
              <a:rPr lang="en-US" sz="800"/>
              <a:t>Cutrupi, C. M., Zanardi, I., &amp; Jaccheri, L. (2024). Draw a software engineer test: Preliminary attempts to investigate university students’ perceptions of software engineering professions. In *Proceedings of the 5th ACM/IEEE Workshop on Gender Equality, Diversity, and Inclusion in Software Engineering*.</a:t>
            </a:r>
          </a:p>
          <a:p>
            <a:r>
              <a:rPr lang="en-US" sz="800"/>
              <a:t>Cutrupi, C. M., Jaccheri, L., &amp; Serebrenik, A. (2026). Gender diversity interventions in software engineering: A comprehensive review of existing practices. *Computer Science Review, 59,* 100812.</a:t>
            </a:r>
          </a:p>
          <a:p>
            <a:r>
              <a:rPr lang="en-US" sz="800"/>
              <a:t>Cutrupi, C. M., Jaccheri, L., &amp; Papavlasopoulou, S. (2025). Women’s participation in student software development teams: A cross-sectional study on role distribution. *IEEE Transactions on Software Engineering.*</a:t>
            </a:r>
          </a:p>
          <a:p>
            <a:r>
              <a:rPr lang="en-US" sz="800"/>
              <a:t>Takaoka, A. J. W., Cutrupi, C. M., &amp; Jaccheri, L. (2025). Intersectional software engineering as a field. *Software, 4*(3), 18.</a:t>
            </a:r>
          </a:p>
        </p:txBody>
      </p:sp>
      <p:pic>
        <p:nvPicPr>
          <p:cNvPr id="4" name="Picture 8" descr="A person holding a globe&#10;&#10;AI-generated content may be incorrect.">
            <a:extLst>
              <a:ext uri="{FF2B5EF4-FFF2-40B4-BE49-F238E27FC236}">
                <a16:creationId xmlns:a16="http://schemas.microsoft.com/office/drawing/2014/main" id="{110CA471-59FF-E4B2-3D22-D468DF1EE1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50057" y="1240217"/>
            <a:ext cx="2670313" cy="401550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 close-up of a book cover&#10;&#10;AI-generated content may be incorrect.">
            <a:extLst>
              <a:ext uri="{FF2B5EF4-FFF2-40B4-BE49-F238E27FC236}">
                <a16:creationId xmlns:a16="http://schemas.microsoft.com/office/drawing/2014/main" id="{B1A31BCF-DDE5-E66F-F41D-C2A0BACD598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349409" y="670377"/>
            <a:ext cx="1650377" cy="24299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 book cover with cartoon characters&#10;&#10;AI-generated content may be incorrect.">
            <a:extLst>
              <a:ext uri="{FF2B5EF4-FFF2-40B4-BE49-F238E27FC236}">
                <a16:creationId xmlns:a16="http://schemas.microsoft.com/office/drawing/2014/main" id="{4CA07C32-1153-6516-15A9-8A2CB5DB01B8}"/>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349409" y="3429000"/>
            <a:ext cx="2345767" cy="234576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FA169C72-4010-413C-A913-4BD6E2D12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58C3C99-2F64-46DC-9F81-BAA40930E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63582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5113</Words>
  <Application>Microsoft Office PowerPoint</Application>
  <PresentationFormat>Widescreen</PresentationFormat>
  <Paragraphs>443</Paragraphs>
  <Slides>55</Slides>
  <Notes>36</Notes>
  <HiddenSlides>0</HiddenSlides>
  <MMClips>0</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73" baseType="lpstr">
      <vt:lpstr>Abadi Extra Light</vt:lpstr>
      <vt:lpstr>-apple-system</vt:lpstr>
      <vt:lpstr>Aptos</vt:lpstr>
      <vt:lpstr>Aptos Display</vt:lpstr>
      <vt:lpstr>Arial</vt:lpstr>
      <vt:lpstr>Arial Unicode MS</vt:lpstr>
      <vt:lpstr>Bebas Neue</vt:lpstr>
      <vt:lpstr>Calibri</vt:lpstr>
      <vt:lpstr>Google Sans</vt:lpstr>
      <vt:lpstr>NimbusRomNo9L-Regu</vt:lpstr>
      <vt:lpstr>Open Sans</vt:lpstr>
      <vt:lpstr>open_sansregular</vt:lpstr>
      <vt:lpstr>OracleSansVF</vt:lpstr>
      <vt:lpstr>Overpass Light</vt:lpstr>
      <vt:lpstr>Rotunda</vt:lpstr>
      <vt:lpstr>Wingdings</vt:lpstr>
      <vt:lpstr>Office Theme</vt:lpstr>
      <vt:lpstr>AcroExch.Document.DC</vt:lpstr>
      <vt:lpstr>Artificial Intelligence for All</vt:lpstr>
      <vt:lpstr>PowerPoint Presentation</vt:lpstr>
      <vt:lpstr>About ACM</vt:lpstr>
      <vt:lpstr>About you</vt:lpstr>
      <vt:lpstr>Norwegian, European, and International best Practices </vt:lpstr>
      <vt:lpstr>PowerPoint Presentation</vt:lpstr>
      <vt:lpstr>PowerPoint Presentation</vt:lpstr>
      <vt:lpstr>PowerPoint Presentation</vt:lpstr>
      <vt:lpstr> Position</vt:lpstr>
      <vt:lpstr>1960</vt:lpstr>
      <vt:lpstr>1970</vt:lpstr>
      <vt:lpstr>1980</vt:lpstr>
      <vt:lpstr>1990</vt:lpstr>
      <vt:lpstr>2000</vt:lpstr>
      <vt:lpstr>2010</vt:lpstr>
      <vt:lpstr>2020</vt:lpstr>
      <vt:lpstr>Intersectionality</vt:lpstr>
      <vt:lpstr>PowerPoint Presentation</vt:lpstr>
      <vt:lpstr>Women in ICT</vt:lpstr>
      <vt:lpstr>PowerPoint Presentation</vt:lpstr>
      <vt:lpstr>Why?</vt:lpstr>
      <vt:lpstr>Interventions</vt:lpstr>
      <vt:lpstr>Software Engineering for all  </vt:lpstr>
      <vt:lpstr>Software Engineering with AI for all </vt:lpstr>
      <vt:lpstr>10 apps for people with disabilities</vt:lpstr>
      <vt:lpstr>AI – Women </vt:lpstr>
      <vt:lpstr>AI Definitions </vt:lpstr>
      <vt:lpstr>PowerPoint Presentation</vt:lpstr>
      <vt:lpstr>AI</vt:lpstr>
      <vt:lpstr>Why now?</vt:lpstr>
      <vt:lpstr>Hardware</vt:lpstr>
      <vt:lpstr>Software</vt:lpstr>
      <vt:lpstr>Data</vt:lpstr>
      <vt:lpstr>I asked OpenArt </vt:lpstr>
      <vt:lpstr>I asked again in 2025</vt:lpstr>
      <vt:lpstr>AI for all</vt:lpstr>
      <vt:lpstr>AI ACT</vt:lpstr>
      <vt:lpstr>What is the EU AI Act?</vt:lpstr>
      <vt:lpstr>Inclusivity and AI for All </vt:lpstr>
      <vt:lpstr>How to set up an intervention </vt:lpstr>
      <vt:lpstr>What do we want?</vt:lpstr>
      <vt:lpstr>PowerPoint Presentation</vt:lpstr>
      <vt:lpstr>PowerPoint Presentation</vt:lpstr>
      <vt:lpstr>Women in ICT</vt:lpstr>
      <vt:lpstr>Female ICT students in 2021</vt:lpstr>
      <vt:lpstr>PowerPoint Presentation</vt:lpstr>
      <vt:lpstr>(some) biases in Computing/AI</vt:lpstr>
      <vt:lpstr>PowerPoint Presentation</vt:lpstr>
      <vt:lpstr>Intersectional Software Engineering (ISE)</vt:lpstr>
      <vt:lpstr>Diversity TDT4290 Customer Driven Project</vt:lpstr>
      <vt:lpstr>Diversity in software development teams</vt:lpstr>
      <vt:lpstr>What you can do in your project</vt:lpstr>
      <vt:lpstr>NGO AINCLUSION</vt:lpstr>
      <vt:lpstr>PowerPoint Presentation</vt:lpstr>
      <vt:lpstr>More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Marleen Laschet</dc:creator>
  <cp:lastModifiedBy>Letizia Jaccheri</cp:lastModifiedBy>
  <cp:revision>2</cp:revision>
  <cp:lastPrinted>2023-09-11T06:39:01Z</cp:lastPrinted>
  <dcterms:created xsi:type="dcterms:W3CDTF">2023-09-07T14:50:21Z</dcterms:created>
  <dcterms:modified xsi:type="dcterms:W3CDTF">2025-11-18T17:22:58Z</dcterms:modified>
</cp:coreProperties>
</file>